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ppt/slideMasters/slideMaster2.xml" ContentType="application/vnd.openxmlformats-officedocument.presentationml.slideMaster+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s/slide6.xml" ContentType="application/vnd.openxmlformats-officedocument.presentationml.slide+xml"/>
  <Override PartName="/ppt/charts/chart1.xml" ContentType="application/vnd.openxmlformats-officedocument.drawingml.chart+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slides/slide23.xml" ContentType="application/vnd.openxmlformats-officedocument.presentationml.slide+xml"/>
  <Override PartName="/ppt/notesSlides/notesSlide6.xml" ContentType="application/vnd.openxmlformats-officedocument.presentationml.notesSlide+xml"/>
  <Default Extension="xls" ContentType="application/vnd.ms-excel"/>
  <Default Extension="gif" ContentType="image/gif"/>
  <Override PartName="/ppt/slides/slide16.xml" ContentType="application/vnd.openxmlformats-officedocument.presentationml.slide+xml"/>
  <Override PartName="/ppt/slideLayouts/slideLayout13.xml" ContentType="application/vnd.openxmlformats-officedocument.presentationml.slideLayout+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Default Extension="vml" ContentType="application/vnd.openxmlformats-officedocument.vmlDrawing"/>
  <Override PartName="/ppt/slides/slide3.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slideLayouts/slideLayout14.xml" ContentType="application/vnd.openxmlformats-officedocument.presentationml.slideLayout+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60" r:id="rId1"/>
    <p:sldMasterId id="2147483667" r:id="rId2"/>
  </p:sldMasterIdLst>
  <p:notesMasterIdLst>
    <p:notesMasterId r:id="rId28"/>
  </p:notesMasterIdLst>
  <p:sldIdLst>
    <p:sldId id="256" r:id="rId3"/>
    <p:sldId id="408" r:id="rId4"/>
    <p:sldId id="409" r:id="rId5"/>
    <p:sldId id="404" r:id="rId6"/>
    <p:sldId id="429" r:id="rId7"/>
    <p:sldId id="403" r:id="rId8"/>
    <p:sldId id="406" r:id="rId9"/>
    <p:sldId id="411" r:id="rId10"/>
    <p:sldId id="420" r:id="rId11"/>
    <p:sldId id="426" r:id="rId12"/>
    <p:sldId id="417" r:id="rId13"/>
    <p:sldId id="405" r:id="rId14"/>
    <p:sldId id="412" r:id="rId15"/>
    <p:sldId id="423" r:id="rId16"/>
    <p:sldId id="414" r:id="rId17"/>
    <p:sldId id="419" r:id="rId18"/>
    <p:sldId id="396" r:id="rId19"/>
    <p:sldId id="428" r:id="rId20"/>
    <p:sldId id="392" r:id="rId21"/>
    <p:sldId id="387" r:id="rId22"/>
    <p:sldId id="407" r:id="rId23"/>
    <p:sldId id="424" r:id="rId24"/>
    <p:sldId id="431" r:id="rId25"/>
    <p:sldId id="410" r:id="rId26"/>
    <p:sldId id="430" r:id="rId27"/>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extLst>
    <p:ext uri="{E76CE94A-603C-4142-B9EB-6D1370010A27}">
      <p14:discardImageEditData xmlns="" xmlns:p14="http://schemas.microsoft.com/office/powerpoint/2010/main" xmlns:p="http://schemas.openxmlformats.org/presentationml/2006/main" xmlns:r="http://schemas.openxmlformats.org/officeDocument/2006/relationships" xmlns:a="http://schemas.openxmlformats.org/drawingml/2006/main" val="0"/>
    </p:ext>
    <p:ext uri="{D31A062A-798A-4329-ABDD-BBA856620510}">
      <p14:defaultImageDpi xmlns="" xmlns:p14="http://schemas.microsoft.com/office/powerpoint/2010/main" xmlns:p="http://schemas.openxmlformats.org/presentationml/2006/main" xmlns:r="http://schemas.openxmlformats.org/officeDocument/2006/relationships" xmlns:a="http://schemas.openxmlformats.org/drawingml/2006/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89286" autoAdjust="0"/>
  </p:normalViewPr>
  <p:slideViewPr>
    <p:cSldViewPr>
      <p:cViewPr>
        <p:scale>
          <a:sx n="90" d="100"/>
          <a:sy n="90" d="100"/>
        </p:scale>
        <p:origin x="-872" y="-16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charts/_rels/chart1.xml.rels><?xml version="1.0" encoding="UTF-8" standalone="yes"?>
<Relationships xmlns="http://schemas.openxmlformats.org/package/2006/relationships"><Relationship Id="rId1" Type="http://schemas.openxmlformats.org/officeDocument/2006/relationships/oleObject" Target="file:///\\pa-home\home3\jbuell\public_html\hadoop_AMAX\resul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
  <c:chart>
    <c:plotArea>
      <c:layout/>
      <c:barChart>
        <c:barDir val="col"/>
        <c:grouping val="clustered"/>
        <c:ser>
          <c:idx val="0"/>
          <c:order val="0"/>
          <c:tx>
            <c:strRef>
              <c:f>'HT disabled'!$F$2</c:f>
              <c:strCache>
                <c:ptCount val="1"/>
                <c:pt idx="0">
                  <c:v>1 VM</c:v>
                </c:pt>
              </c:strCache>
            </c:strRef>
          </c:tx>
          <c:spPr>
            <a:solidFill>
              <a:srgbClr val="0095D3"/>
            </a:solidFill>
          </c:spPr>
          <c:cat>
            <c:strRef>
              <c:f>'HT disabled'!$A$3:$A$11</c:f>
              <c:strCache>
                <c:ptCount val="9"/>
                <c:pt idx="0">
                  <c:v>Pi</c:v>
                </c:pt>
                <c:pt idx="1">
                  <c:v>TestDFSIO-write</c:v>
                </c:pt>
                <c:pt idx="2">
                  <c:v>TestDFSIO-read</c:v>
                </c:pt>
                <c:pt idx="3">
                  <c:v>TeraGen 1 TB</c:v>
                </c:pt>
                <c:pt idx="4">
                  <c:v>TeraSort 1 TB</c:v>
                </c:pt>
                <c:pt idx="5">
                  <c:v>TeraValidate 1 TB</c:v>
                </c:pt>
                <c:pt idx="6">
                  <c:v>TeraGen 3.5 TB</c:v>
                </c:pt>
                <c:pt idx="7">
                  <c:v>TeraSort 3.5 TB</c:v>
                </c:pt>
                <c:pt idx="8">
                  <c:v>TeraValidate 3.5 TB</c:v>
                </c:pt>
              </c:strCache>
            </c:strRef>
          </c:cat>
          <c:val>
            <c:numRef>
              <c:f>'HT disabled'!$F$3:$F$11</c:f>
              <c:numCache>
                <c:formatCode>General</c:formatCode>
                <c:ptCount val="9"/>
                <c:pt idx="0">
                  <c:v>0.934343434343435</c:v>
                </c:pt>
                <c:pt idx="1">
                  <c:v>1.103124999999999</c:v>
                </c:pt>
                <c:pt idx="2">
                  <c:v>1.066132264529058</c:v>
                </c:pt>
                <c:pt idx="3">
                  <c:v>1.05421686746988</c:v>
                </c:pt>
                <c:pt idx="4">
                  <c:v>1.044073455759599</c:v>
                </c:pt>
                <c:pt idx="5">
                  <c:v>0.845342706502636</c:v>
                </c:pt>
                <c:pt idx="6">
                  <c:v>1.075601374570446</c:v>
                </c:pt>
                <c:pt idx="7">
                  <c:v>1.104234769687964</c:v>
                </c:pt>
                <c:pt idx="8">
                  <c:v>0.986345670140137</c:v>
                </c:pt>
              </c:numCache>
            </c:numRef>
          </c:val>
        </c:ser>
        <c:ser>
          <c:idx val="1"/>
          <c:order val="1"/>
          <c:tx>
            <c:strRef>
              <c:f>'HT disabled'!$G$2</c:f>
              <c:strCache>
                <c:ptCount val="1"/>
                <c:pt idx="0">
                  <c:v>2 VMs</c:v>
                </c:pt>
              </c:strCache>
            </c:strRef>
          </c:tx>
          <c:spPr>
            <a:solidFill>
              <a:srgbClr val="D9541E"/>
            </a:solidFill>
          </c:spPr>
          <c:cat>
            <c:strRef>
              <c:f>'HT disabled'!$A$3:$A$11</c:f>
              <c:strCache>
                <c:ptCount val="9"/>
                <c:pt idx="0">
                  <c:v>Pi</c:v>
                </c:pt>
                <c:pt idx="1">
                  <c:v>TestDFSIO-write</c:v>
                </c:pt>
                <c:pt idx="2">
                  <c:v>TestDFSIO-read</c:v>
                </c:pt>
                <c:pt idx="3">
                  <c:v>TeraGen 1 TB</c:v>
                </c:pt>
                <c:pt idx="4">
                  <c:v>TeraSort 1 TB</c:v>
                </c:pt>
                <c:pt idx="5">
                  <c:v>TeraValidate 1 TB</c:v>
                </c:pt>
                <c:pt idx="6">
                  <c:v>TeraGen 3.5 TB</c:v>
                </c:pt>
                <c:pt idx="7">
                  <c:v>TeraSort 3.5 TB</c:v>
                </c:pt>
                <c:pt idx="8">
                  <c:v>TeraValidate 3.5 TB</c:v>
                </c:pt>
              </c:strCache>
            </c:strRef>
          </c:cat>
          <c:val>
            <c:numRef>
              <c:f>'HT disabled'!$G$3:$G$11</c:f>
              <c:numCache>
                <c:formatCode>General</c:formatCode>
                <c:ptCount val="9"/>
                <c:pt idx="0">
                  <c:v>0.962121212121212</c:v>
                </c:pt>
                <c:pt idx="1">
                  <c:v>0.959375</c:v>
                </c:pt>
                <c:pt idx="2">
                  <c:v>0.907815631262525</c:v>
                </c:pt>
                <c:pt idx="3">
                  <c:v>0.873493975903614</c:v>
                </c:pt>
                <c:pt idx="4">
                  <c:v>1.03839732888147</c:v>
                </c:pt>
                <c:pt idx="5">
                  <c:v>0.869947275922672</c:v>
                </c:pt>
                <c:pt idx="6">
                  <c:v>0.871993127147766</c:v>
                </c:pt>
                <c:pt idx="7">
                  <c:v>0.928231797919762</c:v>
                </c:pt>
                <c:pt idx="8">
                  <c:v>0.91699604743083</c:v>
                </c:pt>
              </c:numCache>
            </c:numRef>
          </c:val>
        </c:ser>
        <c:axId val="511915896"/>
        <c:axId val="512539720"/>
      </c:barChart>
      <c:catAx>
        <c:axId val="511915896"/>
        <c:scaling>
          <c:orientation val="minMax"/>
        </c:scaling>
        <c:axPos val="b"/>
        <c:tickLblPos val="nextTo"/>
        <c:txPr>
          <a:bodyPr/>
          <a:lstStyle/>
          <a:p>
            <a:pPr>
              <a:defRPr sz="1200" baseline="0"/>
            </a:pPr>
            <a:endParaRPr lang="en-US"/>
          </a:p>
        </c:txPr>
        <c:crossAx val="512539720"/>
        <c:crosses val="autoZero"/>
        <c:auto val="1"/>
        <c:lblAlgn val="ctr"/>
        <c:lblOffset val="100"/>
      </c:catAx>
      <c:valAx>
        <c:axId val="512539720"/>
        <c:scaling>
          <c:orientation val="minMax"/>
          <c:max val="1.2"/>
          <c:min val="0.0"/>
        </c:scaling>
        <c:axPos val="l"/>
        <c:majorGridlines/>
        <c:title>
          <c:tx>
            <c:rich>
              <a:bodyPr rot="-5400000" vert="horz"/>
              <a:lstStyle/>
              <a:p>
                <a:pPr>
                  <a:defRPr sz="1200"/>
                </a:pPr>
                <a:r>
                  <a:rPr lang="en-US" sz="1200"/>
                  <a:t>Ratio to Native</a:t>
                </a:r>
              </a:p>
            </c:rich>
          </c:tx>
        </c:title>
        <c:numFmt formatCode="General" sourceLinked="1"/>
        <c:tickLblPos val="nextTo"/>
        <c:txPr>
          <a:bodyPr/>
          <a:lstStyle/>
          <a:p>
            <a:pPr>
              <a:defRPr sz="1200"/>
            </a:pPr>
            <a:endParaRPr lang="en-US"/>
          </a:p>
        </c:txPr>
        <c:crossAx val="511915896"/>
        <c:crosses val="autoZero"/>
        <c:crossBetween val="between"/>
        <c:majorUnit val="0.2"/>
      </c:valAx>
    </c:plotArea>
    <c:legend>
      <c:legendPos val="r"/>
      <c:txPr>
        <a:bodyPr/>
        <a:lstStyle/>
        <a:p>
          <a:pPr>
            <a:defRPr sz="1200"/>
          </a:pPr>
          <a:endParaRPr lang="en-US"/>
        </a:p>
      </c:txPr>
    </c:legend>
    <c:plotVisOnly val="1"/>
    <c:dispBlanksAs val="gap"/>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4764A429-630D-4F4D-B80C-81EC5DEC0CB0}" type="datetimeFigureOut">
              <a:rPr lang="en-US" smtClean="0"/>
              <a:pPr/>
              <a:t>2/29/12</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A37634A3-F7AC-3A4D-97A1-F828DD0103AF}" type="slidenum">
              <a:rPr lang="en-US" smtClean="0"/>
              <a:pPr/>
              <a:t>‹#›</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04080860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fld id="{017A6F8D-5D92-42C6-9076-B2ADA4BC6D77}" type="slidenum">
              <a:rPr lang="en-US" smtClean="0">
                <a:latin typeface="Arial" charset="0"/>
                <a:ea typeface="ＭＳ Ｐゴシック" pitchFamily="34" charset="-128"/>
              </a:rPr>
              <a:pPr eaLnBrk="0" fontAlgn="base" hangingPunct="0">
                <a:spcBef>
                  <a:spcPct val="0"/>
                </a:spcBef>
                <a:spcAft>
                  <a:spcPct val="0"/>
                </a:spcAft>
              </a:pPr>
              <a:t>10</a:t>
            </a:fld>
            <a:endParaRPr lang="en-US" smtClean="0">
              <a:latin typeface="Arial"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fld id="{017A6F8D-5D92-42C6-9076-B2ADA4BC6D77}" type="slidenum">
              <a:rPr lang="en-US" smtClean="0">
                <a:latin typeface="Arial" charset="0"/>
                <a:ea typeface="ＭＳ Ｐゴシック" pitchFamily="34" charset="-128"/>
              </a:rPr>
              <a:pPr eaLnBrk="0" fontAlgn="base" hangingPunct="0">
                <a:spcBef>
                  <a:spcPct val="0"/>
                </a:spcBef>
                <a:spcAft>
                  <a:spcPct val="0"/>
                </a:spcAft>
              </a:pPr>
              <a:t>12</a:t>
            </a:fld>
            <a:endParaRPr lang="en-US" smtClean="0">
              <a:latin typeface="Arial"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015EBC2-694E-4DBC-93F9-24A9ED40AB55}" type="slidenum">
              <a:rPr lang="en-US" smtClean="0"/>
              <a:pPr>
                <a:defRPr/>
              </a:pPr>
              <a:t>16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fld id="{017A6F8D-5D92-42C6-9076-B2ADA4BC6D77}" type="slidenum">
              <a:rPr lang="en-US" smtClean="0">
                <a:latin typeface="Arial" charset="0"/>
                <a:ea typeface="ＭＳ Ｐゴシック" pitchFamily="34" charset="-128"/>
              </a:rPr>
              <a:pPr eaLnBrk="0" fontAlgn="base" hangingPunct="0">
                <a:spcBef>
                  <a:spcPct val="0"/>
                </a:spcBef>
                <a:spcAft>
                  <a:spcPct val="0"/>
                </a:spcAft>
              </a:pPr>
              <a:t>17</a:t>
            </a:fld>
            <a:endParaRPr lang="en-US" smtClean="0">
              <a:latin typeface="Arial"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take a closer</a:t>
            </a:r>
            <a:r>
              <a:rPr lang="en-US" baseline="0" dirty="0" smtClean="0"/>
              <a:t> look at data director, data director and built on top of </a:t>
            </a:r>
            <a:r>
              <a:rPr lang="en-US" baseline="0" dirty="0" err="1" smtClean="0"/>
              <a:t>vsphere</a:t>
            </a:r>
            <a:r>
              <a:rPr lang="en-US" baseline="0" dirty="0" smtClean="0"/>
              <a:t> platform, and provides a </a:t>
            </a:r>
            <a:r>
              <a:rPr lang="en-US" dirty="0"/>
              <a:t>single pane to monitor and manage 1000’s of database. </a:t>
            </a:r>
          </a:p>
          <a:p>
            <a:endParaRPr lang="en-US" dirty="0" smtClean="0"/>
          </a:p>
          <a:p>
            <a:r>
              <a:rPr lang="en-US" dirty="0" smtClean="0"/>
              <a:t>The</a:t>
            </a:r>
            <a:r>
              <a:rPr lang="en-US" baseline="0" dirty="0" smtClean="0"/>
              <a:t> core capabilities of Data Director can be view from two perspectives.</a:t>
            </a:r>
          </a:p>
          <a:p>
            <a:endParaRPr lang="en-US" baseline="0" dirty="0" smtClean="0"/>
          </a:p>
          <a:p>
            <a:r>
              <a:rPr lang="en-US" baseline="0" dirty="0" smtClean="0"/>
              <a:t>The first set of capabilities are targeted at the database users which are DBAs or application developers.   We talked about a few slides ago on long lead time required for database operations to be carried out due semi-manual database operations, involvement from multiple IT teams. With data director, we have fully automated common database operations and cut across the silos of the IT organization.  Now operations like provisioning, backup, restore, cloning and HA, can be done through a few clicks in a self service fashion.  The result is for application developer to spend more time coding and less time waiting.  </a:t>
            </a:r>
          </a:p>
          <a:p>
            <a:endParaRPr lang="en-US" baseline="0" dirty="0" smtClean="0"/>
          </a:p>
          <a:p>
            <a:r>
              <a:rPr lang="en-US" baseline="0" dirty="0" smtClean="0"/>
              <a:t>This second set is are targeted at </a:t>
            </a:r>
            <a:r>
              <a:rPr lang="en-US" baseline="0" dirty="0" err="1" smtClean="0"/>
              <a:t>DBaaS</a:t>
            </a:r>
            <a:r>
              <a:rPr lang="en-US" baseline="0" dirty="0" smtClean="0"/>
              <a:t> operators, that provides IT with the necessary tools to enforce control and compliance over databases.  With self-service to empower developers, at the same time, it’s also important for IT to maintain control.  Data Director provides a myriad of features to allow IT to control resource usage, access and templates to maintain standardization, so you can feel comfortable empowering your developers.</a:t>
            </a:r>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ADBAA1E-2B7C-43F2-B985-9F67864D5603}" type="slidenum">
              <a:rPr lang="en-US" smtClean="0"/>
              <a:pPr/>
              <a:t>18</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934415368"/>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fld id="{017A6F8D-5D92-42C6-9076-B2ADA4BC6D77}" type="slidenum">
              <a:rPr lang="en-US" smtClean="0">
                <a:latin typeface="Arial" charset="0"/>
                <a:ea typeface="ＭＳ Ｐゴシック" pitchFamily="34" charset="-128"/>
              </a:rPr>
              <a:pPr eaLnBrk="0" fontAlgn="base" hangingPunct="0">
                <a:spcBef>
                  <a:spcPct val="0"/>
                </a:spcBef>
                <a:spcAft>
                  <a:spcPct val="0"/>
                </a:spcAft>
              </a:pPr>
              <a:t>19</a:t>
            </a:fld>
            <a:endParaRPr lang="en-US" smtClean="0">
              <a:latin typeface="Arial"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fld id="{017A6F8D-5D92-42C6-9076-B2ADA4BC6D77}" type="slidenum">
              <a:rPr lang="en-US" smtClean="0">
                <a:latin typeface="Arial" charset="0"/>
                <a:ea typeface="ＭＳ Ｐゴシック" pitchFamily="34" charset="-128"/>
              </a:rPr>
              <a:pPr eaLnBrk="0" fontAlgn="base" hangingPunct="0">
                <a:spcBef>
                  <a:spcPct val="0"/>
                </a:spcBef>
                <a:spcAft>
                  <a:spcPct val="0"/>
                </a:spcAft>
              </a:pPr>
              <a:t>23</a:t>
            </a:fld>
            <a:endParaRPr lang="en-US" smtClean="0">
              <a:latin typeface="Arial"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ctrTitle"/>
          </p:nvPr>
        </p:nvSpPr>
        <p:spPr>
          <a:xfrm>
            <a:off x="393192" y="330200"/>
            <a:ext cx="8446008" cy="533400"/>
          </a:xfrm>
        </p:spPr>
        <p:txBody>
          <a:bodyPr anchor="t"/>
          <a:lstStyle>
            <a:lvl1pPr>
              <a:defRPr sz="3000">
                <a:solidFill>
                  <a:srgbClr val="003D79"/>
                </a:solidFill>
              </a:defRPr>
            </a:lvl1pPr>
          </a:lstStyle>
          <a:p>
            <a:r>
              <a:rPr lang="en-US" smtClean="0"/>
              <a:t>Click to edit Master title style</a:t>
            </a:r>
            <a:endParaRPr lang="en-US" dirty="0"/>
          </a:p>
        </p:txBody>
      </p:sp>
      <p:sp>
        <p:nvSpPr>
          <p:cNvPr id="71683" name="Rectangle 3"/>
          <p:cNvSpPr>
            <a:spLocks noGrp="1" noChangeArrowheads="1"/>
          </p:cNvSpPr>
          <p:nvPr>
            <p:ph type="subTitle" idx="1"/>
          </p:nvPr>
        </p:nvSpPr>
        <p:spPr>
          <a:xfrm>
            <a:off x="400050" y="1095375"/>
            <a:ext cx="8382000" cy="1295400"/>
          </a:xfrm>
        </p:spPr>
        <p:txBody>
          <a:bodyPr/>
          <a:lstStyle>
            <a:lvl1pPr>
              <a:buFont typeface="Arial" pitchFamily="34" charset="0"/>
              <a:buNone/>
              <a:defRPr sz="1800" b="0" i="1"/>
            </a:lvl1pPr>
          </a:lstStyle>
          <a:p>
            <a:r>
              <a:rPr lang="en-US" smtClean="0"/>
              <a:t>Click to edit Master subtitle style</a:t>
            </a:r>
            <a:endParaRPr lang="en-US" dirty="0"/>
          </a:p>
        </p:txBody>
      </p:sp>
      <p:sp>
        <p:nvSpPr>
          <p:cNvPr id="5" name="TextBox 4"/>
          <p:cNvSpPr txBox="1"/>
          <p:nvPr/>
        </p:nvSpPr>
        <p:spPr bwMode="gray">
          <a:xfrm>
            <a:off x="6524625" y="6696045"/>
            <a:ext cx="2343150" cy="184666"/>
          </a:xfrm>
          <a:prstGeom prst="rect">
            <a:avLst/>
          </a:prstGeom>
          <a:noFill/>
        </p:spPr>
        <p:txBody>
          <a:bodyPr wrap="square" rtlCol="0">
            <a:spAutoFit/>
          </a:bodyPr>
          <a:lstStyle/>
          <a:p>
            <a:pPr algn="r"/>
            <a:r>
              <a:rPr lang="en-US" sz="600" dirty="0" smtClean="0">
                <a:solidFill>
                  <a:schemeClr val="bg2">
                    <a:lumMod val="75000"/>
                  </a:schemeClr>
                </a:solidFill>
              </a:rPr>
              <a:t>© 2009 VMware Inc. All rights reserved</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pPr>
              <a:defRPr/>
            </a:pPr>
            <a:endParaRPr lang="en-US"/>
          </a:p>
        </p:txBody>
      </p:sp>
      <p:sp>
        <p:nvSpPr>
          <p:cNvPr id="7" name="Text Placeholder 6"/>
          <p:cNvSpPr>
            <a:spLocks noGrp="1"/>
          </p:cNvSpPr>
          <p:nvPr>
            <p:ph type="body" sz="quarter" idx="13"/>
          </p:nvPr>
        </p:nvSpPr>
        <p:spPr>
          <a:xfrm>
            <a:off x="352425" y="786384"/>
            <a:ext cx="8385048" cy="5010912"/>
          </a:xfrm>
        </p:spPr>
        <p:txBody>
          <a:bodyPr/>
          <a:lstStyle>
            <a:lvl1pPr marL="233363" indent="-233363">
              <a:buSzPct val="115000"/>
              <a:buFont typeface="Wingdings" pitchFamily="2" charset="2"/>
              <a:buChar char="§"/>
              <a:defRPr/>
            </a:lvl1pPr>
            <a:lvl2pPr>
              <a:buSzPct val="110000"/>
              <a:buFont typeface="Arial" pitchFamily="34" charset="0"/>
              <a:buChar char="•"/>
              <a:defRPr/>
            </a:lvl2pPr>
            <a:lvl3pPr>
              <a:buSzPct val="110000"/>
              <a:buFont typeface="Arial" pitchFamily="34" charset="0"/>
              <a:buChar char="•"/>
              <a:defRPr/>
            </a:lvl3pPr>
            <a:lvl4pPr>
              <a:buSzPct val="110000"/>
              <a:buFont typeface="Arial" pitchFamily="34" charset="0"/>
              <a:buChar char="•"/>
              <a:defRPr/>
            </a:lvl4pPr>
            <a:lvl5pPr>
              <a:buSzPct val="11000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Agend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49808" y="784226"/>
            <a:ext cx="7722870" cy="1079626"/>
          </a:xfrm>
        </p:spPr>
        <p:txBody>
          <a:bodyPr anchor="b"/>
          <a:lstStyle>
            <a:lvl1pPr algn="l">
              <a:defRPr sz="3000">
                <a:solidFill>
                  <a:srgbClr val="003D79"/>
                </a:solidFill>
              </a:defRPr>
            </a:lvl1pPr>
          </a:lstStyle>
          <a:p>
            <a:r>
              <a:rPr lang="en-US" dirty="0" smtClean="0"/>
              <a:t>Agenda</a:t>
            </a:r>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dirty="0"/>
          </a:p>
        </p:txBody>
      </p:sp>
      <p:pic>
        <p:nvPicPr>
          <p:cNvPr id="6" name="Picture 2"/>
          <p:cNvPicPr>
            <a:picLocks noChangeAspect="1" noChangeArrowheads="1"/>
          </p:cNvPicPr>
          <p:nvPr userDrawn="1"/>
        </p:nvPicPr>
        <p:blipFill>
          <a:blip r:embed="rId2" cstate="print"/>
          <a:srcRect/>
          <a:stretch>
            <a:fillRect/>
          </a:stretch>
        </p:blipFill>
        <p:spPr bwMode="auto">
          <a:xfrm>
            <a:off x="139700" y="312279"/>
            <a:ext cx="8858250" cy="419241"/>
          </a:xfrm>
          <a:prstGeom prst="rect">
            <a:avLst/>
          </a:prstGeom>
          <a:noFill/>
          <a:ln w="9525">
            <a:noFill/>
            <a:miter lim="800000"/>
            <a:headEnd/>
            <a:tailEnd/>
          </a:ln>
          <a:effectLst/>
        </p:spPr>
      </p:pic>
      <p:sp>
        <p:nvSpPr>
          <p:cNvPr id="8" name="Text Placeholder 7"/>
          <p:cNvSpPr>
            <a:spLocks noGrp="1"/>
          </p:cNvSpPr>
          <p:nvPr>
            <p:ph type="body" sz="quarter" idx="12"/>
          </p:nvPr>
        </p:nvSpPr>
        <p:spPr>
          <a:xfrm>
            <a:off x="727710" y="2210435"/>
            <a:ext cx="7592568" cy="3748405"/>
          </a:xfrm>
        </p:spPr>
        <p:txBody>
          <a:bodyPr/>
          <a:lstStyle>
            <a:lvl1pPr marL="182880">
              <a:buFont typeface="Wingdings" pitchFamily="2" charset="2"/>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ransition Slide">
    <p:spTree>
      <p:nvGrpSpPr>
        <p:cNvPr id="1" name=""/>
        <p:cNvGrpSpPr/>
        <p:nvPr/>
      </p:nvGrpSpPr>
      <p:grpSpPr>
        <a:xfrm>
          <a:off x="0" y="0"/>
          <a:ext cx="0" cy="0"/>
          <a:chOff x="0" y="0"/>
          <a:chExt cx="0" cy="0"/>
        </a:xfrm>
      </p:grpSpPr>
      <p:sp>
        <p:nvSpPr>
          <p:cNvPr id="2" name="Title 1"/>
          <p:cNvSpPr>
            <a:spLocks noGrp="1"/>
          </p:cNvSpPr>
          <p:nvPr>
            <p:ph type="title"/>
          </p:nvPr>
        </p:nvSpPr>
        <p:spPr>
          <a:xfrm>
            <a:off x="937260" y="2162174"/>
            <a:ext cx="7254240" cy="1241425"/>
          </a:xfrm>
        </p:spPr>
        <p:txBody>
          <a:bodyPr anchor="b"/>
          <a:lstStyle>
            <a:lvl1pPr algn="ctr">
              <a:defRPr sz="3000">
                <a:solidFill>
                  <a:srgbClr val="003D79"/>
                </a:solidFill>
              </a:defRPr>
            </a:lvl1pPr>
          </a:lstStyle>
          <a:p>
            <a:r>
              <a:rPr lang="en-US" smtClean="0"/>
              <a:t>Click to edit Master title style</a:t>
            </a:r>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dirty="0"/>
          </a:p>
        </p:txBody>
      </p:sp>
      <p:pic>
        <p:nvPicPr>
          <p:cNvPr id="6" name="Picture 2"/>
          <p:cNvPicPr>
            <a:picLocks noChangeAspect="1" noChangeArrowheads="1"/>
          </p:cNvPicPr>
          <p:nvPr userDrawn="1"/>
        </p:nvPicPr>
        <p:blipFill>
          <a:blip r:embed="rId2" cstate="print"/>
          <a:srcRect/>
          <a:stretch>
            <a:fillRect/>
          </a:stretch>
        </p:blipFill>
        <p:spPr bwMode="auto">
          <a:xfrm>
            <a:off x="139700" y="312279"/>
            <a:ext cx="8858250" cy="419241"/>
          </a:xfrm>
          <a:prstGeom prst="rect">
            <a:avLst/>
          </a:prstGeom>
          <a:noFill/>
          <a:ln w="9525">
            <a:noFill/>
            <a:miter lim="800000"/>
            <a:headEnd/>
            <a:tailEnd/>
          </a:ln>
          <a:effectLst/>
        </p:spPr>
      </p:pic>
      <p:sp>
        <p:nvSpPr>
          <p:cNvPr id="8" name="Text Placeholder 7"/>
          <p:cNvSpPr>
            <a:spLocks noGrp="1"/>
          </p:cNvSpPr>
          <p:nvPr>
            <p:ph type="body" sz="quarter" idx="12"/>
          </p:nvPr>
        </p:nvSpPr>
        <p:spPr>
          <a:xfrm>
            <a:off x="923925" y="3486150"/>
            <a:ext cx="7267575" cy="628650"/>
          </a:xfrm>
        </p:spPr>
        <p:txBody>
          <a:bodyPr/>
          <a:lstStyle>
            <a:lvl1pPr algn="ctr">
              <a:lnSpc>
                <a:spcPct val="100000"/>
              </a:lnSpc>
              <a:spcBef>
                <a:spcPts val="0"/>
              </a:spcBef>
              <a:buFont typeface="Arial" pitchFamily="34" charset="0"/>
              <a:buNone/>
              <a:defRPr b="0"/>
            </a:lvl1pPr>
          </a:lstStyle>
          <a:p>
            <a:pPr lvl="0"/>
            <a:r>
              <a:rPr lang="en-US" smtClean="0"/>
              <a:t>Click to edit Master text styles</a:t>
            </a:r>
          </a:p>
        </p:txBody>
      </p:sp>
    </p:spTree>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61950" y="784225"/>
            <a:ext cx="4038600" cy="5006975"/>
          </a:xfrm>
        </p:spPr>
        <p:txBody>
          <a:bodyPr/>
          <a:lstStyle>
            <a:lvl1pPr marL="233363" indent="-233363">
              <a:buFont typeface="Wingdings" pitchFamily="2" charset="2"/>
              <a:buChar cha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784225"/>
            <a:ext cx="4038600" cy="5006975"/>
          </a:xfrm>
        </p:spPr>
        <p:txBody>
          <a:bodyPr/>
          <a:lstStyle>
            <a:lvl1pPr marL="233363" indent="-233363">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a:p>
        </p:txBody>
      </p:sp>
      <p:sp>
        <p:nvSpPr>
          <p:cNvPr id="7" name="Text Placeholder 6"/>
          <p:cNvSpPr>
            <a:spLocks noGrp="1"/>
          </p:cNvSpPr>
          <p:nvPr>
            <p:ph type="body" sz="quarter" idx="13"/>
          </p:nvPr>
        </p:nvSpPr>
        <p:spPr>
          <a:xfrm>
            <a:off x="352425" y="786384"/>
            <a:ext cx="8385048" cy="5010912"/>
          </a:xfrm>
        </p:spPr>
        <p:txBody>
          <a:bodyPr/>
          <a:lstStyle>
            <a:lvl1pPr marL="233363" indent="-233363">
              <a:buClr>
                <a:schemeClr val="accent1">
                  <a:lumMod val="75000"/>
                </a:schemeClr>
              </a:buClr>
              <a:buFont typeface="Wingdings" pitchFamily="2" charset="2"/>
              <a:buChar cha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Rectangle 9"/>
          <p:cNvSpPr>
            <a:spLocks noGrp="1" noChangeArrowheads="1"/>
          </p:cNvSpPr>
          <p:nvPr>
            <p:ph type="ftr" sz="quarter" idx="11"/>
          </p:nvPr>
        </p:nvSpPr>
        <p:spPr>
          <a:ln/>
        </p:spPr>
        <p:txBody>
          <a:bodyPr/>
          <a:lstStyle>
            <a:lvl1pPr>
              <a:defRPr/>
            </a:lvl1pPr>
          </a:lstStyle>
          <a:p>
            <a:endParaRPr lang="en-US"/>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Agend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2336" y="784226"/>
            <a:ext cx="7704582" cy="1079626"/>
          </a:xfrm>
        </p:spPr>
        <p:txBody>
          <a:bodyPr anchor="b"/>
          <a:lstStyle>
            <a:lvl1pPr algn="l">
              <a:defRPr sz="3000">
                <a:solidFill>
                  <a:srgbClr val="003D79"/>
                </a:solidFill>
              </a:defRPr>
            </a:lvl1pPr>
          </a:lstStyle>
          <a:p>
            <a:r>
              <a:rPr lang="en-US" dirty="0" smtClean="0"/>
              <a:t>Agenda</a:t>
            </a:r>
            <a:endParaRPr lang="en-US" dirty="0"/>
          </a:p>
        </p:txBody>
      </p:sp>
      <p:sp>
        <p:nvSpPr>
          <p:cNvPr id="4" name="Rectangle 9"/>
          <p:cNvSpPr>
            <a:spLocks noGrp="1" noChangeArrowheads="1"/>
          </p:cNvSpPr>
          <p:nvPr>
            <p:ph type="ftr" sz="quarter" idx="11"/>
          </p:nvPr>
        </p:nvSpPr>
        <p:spPr>
          <a:ln/>
        </p:spPr>
        <p:txBody>
          <a:bodyPr/>
          <a:lstStyle>
            <a:lvl1pPr>
              <a:defRPr/>
            </a:lvl1pPr>
          </a:lstStyle>
          <a:p>
            <a:endParaRPr lang="en-US"/>
          </a:p>
        </p:txBody>
      </p:sp>
      <p:pic>
        <p:nvPicPr>
          <p:cNvPr id="6" name="Picture 2"/>
          <p:cNvPicPr>
            <a:picLocks noChangeAspect="1" noChangeArrowheads="1"/>
          </p:cNvPicPr>
          <p:nvPr/>
        </p:nvPicPr>
        <p:blipFill>
          <a:blip r:embed="rId2" cstate="print"/>
          <a:srcRect/>
          <a:stretch>
            <a:fillRect/>
          </a:stretch>
        </p:blipFill>
        <p:spPr bwMode="auto">
          <a:xfrm>
            <a:off x="139700" y="312279"/>
            <a:ext cx="8858250" cy="419241"/>
          </a:xfrm>
          <a:prstGeom prst="rect">
            <a:avLst/>
          </a:prstGeom>
          <a:noFill/>
          <a:ln w="9525">
            <a:noFill/>
            <a:miter lim="800000"/>
            <a:headEnd/>
            <a:tailEnd/>
          </a:ln>
          <a:effectLst/>
        </p:spPr>
      </p:pic>
      <p:sp>
        <p:nvSpPr>
          <p:cNvPr id="8" name="Text Placeholder 7"/>
          <p:cNvSpPr>
            <a:spLocks noGrp="1"/>
          </p:cNvSpPr>
          <p:nvPr>
            <p:ph type="body" sz="quarter" idx="12"/>
          </p:nvPr>
        </p:nvSpPr>
        <p:spPr>
          <a:xfrm>
            <a:off x="361950" y="2210435"/>
            <a:ext cx="7592568" cy="3748405"/>
          </a:xfrm>
        </p:spPr>
        <p:txBody>
          <a:bodyPr/>
          <a:lstStyle>
            <a:lvl1pPr>
              <a:buClr>
                <a:schemeClr val="accent1">
                  <a:lumMod val="75000"/>
                </a:schemeClr>
              </a:buClr>
              <a:buFont typeface="Wingdings" pitchFamily="2" charset="2"/>
              <a:buChar cha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ransition Slide">
    <p:spTree>
      <p:nvGrpSpPr>
        <p:cNvPr id="1" name=""/>
        <p:cNvGrpSpPr/>
        <p:nvPr/>
      </p:nvGrpSpPr>
      <p:grpSpPr>
        <a:xfrm>
          <a:off x="0" y="0"/>
          <a:ext cx="0" cy="0"/>
          <a:chOff x="0" y="0"/>
          <a:chExt cx="0" cy="0"/>
        </a:xfrm>
      </p:grpSpPr>
      <p:sp>
        <p:nvSpPr>
          <p:cNvPr id="2" name="Title 1"/>
          <p:cNvSpPr>
            <a:spLocks noGrp="1"/>
          </p:cNvSpPr>
          <p:nvPr>
            <p:ph type="title"/>
          </p:nvPr>
        </p:nvSpPr>
        <p:spPr>
          <a:xfrm>
            <a:off x="937260" y="2162174"/>
            <a:ext cx="7254240" cy="1241425"/>
          </a:xfrm>
        </p:spPr>
        <p:txBody>
          <a:bodyPr anchor="b"/>
          <a:lstStyle>
            <a:lvl1pPr algn="ctr">
              <a:defRPr sz="3000">
                <a:solidFill>
                  <a:srgbClr val="003D79"/>
                </a:solidFill>
              </a:defRPr>
            </a:lvl1pPr>
          </a:lstStyle>
          <a:p>
            <a:r>
              <a:rPr lang="en-US" smtClean="0"/>
              <a:t>Click to edit Master title style</a:t>
            </a:r>
            <a:endParaRPr lang="en-US" dirty="0"/>
          </a:p>
        </p:txBody>
      </p:sp>
      <p:sp>
        <p:nvSpPr>
          <p:cNvPr id="4" name="Rectangle 9"/>
          <p:cNvSpPr>
            <a:spLocks noGrp="1" noChangeArrowheads="1"/>
          </p:cNvSpPr>
          <p:nvPr>
            <p:ph type="ftr" sz="quarter" idx="11"/>
          </p:nvPr>
        </p:nvSpPr>
        <p:spPr>
          <a:ln/>
        </p:spPr>
        <p:txBody>
          <a:bodyPr/>
          <a:lstStyle>
            <a:lvl1pPr>
              <a:defRPr/>
            </a:lvl1pPr>
          </a:lstStyle>
          <a:p>
            <a:endParaRPr lang="en-US"/>
          </a:p>
        </p:txBody>
      </p:sp>
      <p:pic>
        <p:nvPicPr>
          <p:cNvPr id="6" name="Picture 2"/>
          <p:cNvPicPr>
            <a:picLocks noChangeAspect="1" noChangeArrowheads="1"/>
          </p:cNvPicPr>
          <p:nvPr/>
        </p:nvPicPr>
        <p:blipFill>
          <a:blip r:embed="rId2" cstate="print"/>
          <a:srcRect/>
          <a:stretch>
            <a:fillRect/>
          </a:stretch>
        </p:blipFill>
        <p:spPr bwMode="auto">
          <a:xfrm>
            <a:off x="139700" y="312279"/>
            <a:ext cx="8858250" cy="419241"/>
          </a:xfrm>
          <a:prstGeom prst="rect">
            <a:avLst/>
          </a:prstGeom>
          <a:noFill/>
          <a:ln w="9525">
            <a:noFill/>
            <a:miter lim="800000"/>
            <a:headEnd/>
            <a:tailEnd/>
          </a:ln>
          <a:effectLst/>
        </p:spPr>
      </p:pic>
      <p:sp>
        <p:nvSpPr>
          <p:cNvPr id="8" name="Text Placeholder 7"/>
          <p:cNvSpPr>
            <a:spLocks noGrp="1"/>
          </p:cNvSpPr>
          <p:nvPr>
            <p:ph type="body" sz="quarter" idx="12"/>
          </p:nvPr>
        </p:nvSpPr>
        <p:spPr>
          <a:xfrm>
            <a:off x="923925" y="3486150"/>
            <a:ext cx="7267575" cy="628650"/>
          </a:xfrm>
        </p:spPr>
        <p:txBody>
          <a:bodyPr/>
          <a:lstStyle>
            <a:lvl1pPr algn="ctr">
              <a:lnSpc>
                <a:spcPct val="100000"/>
              </a:lnSpc>
              <a:spcBef>
                <a:spcPts val="0"/>
              </a:spcBef>
              <a:buFont typeface="Arial" pitchFamily="34" charset="0"/>
              <a:buNone/>
              <a:defRPr b="0"/>
            </a:lvl1pPr>
          </a:lstStyle>
          <a:p>
            <a:pPr lvl="0"/>
            <a:r>
              <a:rPr lang="en-US" smtClean="0"/>
              <a:t>Click to edit Master text styles</a:t>
            </a:r>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61950" y="784225"/>
            <a:ext cx="4038600" cy="5006975"/>
          </a:xfrm>
        </p:spPr>
        <p:txBody>
          <a:bodyPr/>
          <a:lstStyle>
            <a:lvl1pPr marL="233363" indent="-233363">
              <a:buClr>
                <a:schemeClr val="accent1">
                  <a:lumMod val="75000"/>
                </a:schemeClr>
              </a:buClr>
              <a:buFont typeface="Wingdings" pitchFamily="2" charset="2"/>
              <a:buChar char="§"/>
              <a:defRPr sz="2000"/>
            </a:lvl1pPr>
            <a:lvl2pPr>
              <a:buClr>
                <a:schemeClr val="accent1">
                  <a:lumMod val="75000"/>
                </a:schemeClr>
              </a:buClr>
              <a:defRPr sz="1800"/>
            </a:lvl2pPr>
            <a:lvl3pPr>
              <a:buClr>
                <a:schemeClr val="accent1">
                  <a:lumMod val="75000"/>
                </a:schemeClr>
              </a:buClr>
              <a:defRPr sz="1600"/>
            </a:lvl3pPr>
            <a:lvl4pPr>
              <a:buClr>
                <a:schemeClr val="accent1">
                  <a:lumMod val="75000"/>
                </a:schemeClr>
              </a:buClr>
              <a:defRPr sz="1600"/>
            </a:lvl4pPr>
            <a:lvl5pPr>
              <a:buClr>
                <a:schemeClr val="accent1">
                  <a:lumMod val="75000"/>
                </a:schemeClr>
              </a:buCl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784225"/>
            <a:ext cx="4038600" cy="5006975"/>
          </a:xfrm>
        </p:spPr>
        <p:txBody>
          <a:bodyPr/>
          <a:lstStyle>
            <a:lvl1pPr marL="233363" indent="-233363">
              <a:buClr>
                <a:schemeClr val="accent1">
                  <a:lumMod val="75000"/>
                </a:schemeClr>
              </a:buClr>
              <a:defRPr sz="2000"/>
            </a:lvl1pPr>
            <a:lvl2pPr>
              <a:buClr>
                <a:schemeClr val="accent1">
                  <a:lumMod val="75000"/>
                </a:schemeClr>
              </a:buClr>
              <a:defRPr sz="1800"/>
            </a:lvl2pPr>
            <a:lvl3pPr>
              <a:buClr>
                <a:schemeClr val="accent1">
                  <a:lumMod val="75000"/>
                </a:schemeClr>
              </a:buClr>
              <a:defRPr sz="1600"/>
            </a:lvl3pPr>
            <a:lvl4pPr>
              <a:buClr>
                <a:schemeClr val="accent1">
                  <a:lumMod val="75000"/>
                </a:schemeClr>
              </a:buClr>
              <a:defRPr sz="1600"/>
            </a:lvl4pPr>
            <a:lvl5pPr>
              <a:buClr>
                <a:schemeClr val="accent1">
                  <a:lumMod val="75000"/>
                </a:schemeClr>
              </a:buCl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9"/>
          <p:cNvSpPr>
            <a:spLocks noGrp="1" noChangeArrowheads="1"/>
          </p:cNvSpPr>
          <p:nvPr>
            <p:ph type="ftr" sz="quarter" idx="11"/>
          </p:nvPr>
        </p:nvSpPr>
        <p:spPr>
          <a:ln/>
        </p:spPr>
        <p:txBody>
          <a:bodyPr/>
          <a:lstStyle>
            <a:lvl1pPr>
              <a:defRPr/>
            </a:lvl1pPr>
          </a:lstStyle>
          <a:p>
            <a:endParaRPr lang="en-US"/>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1_Title with Subtitle and Conten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3" y="203200"/>
            <a:ext cx="8410575" cy="920750"/>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dirty="0">
                <a:solidFill>
                  <a:schemeClr val="tx2"/>
                </a:solidFill>
                <a:latin typeface="MetaNormalLF-Roman" pitchFamily="34" charset="0"/>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bwMode="gray">
          <a:xfrm>
            <a:off x="366713" y="1123951"/>
            <a:ext cx="8410575" cy="403224"/>
          </a:xfrm>
          <a:prstGeom prst="rect">
            <a:avLst/>
          </a:prstGeom>
          <a:noFill/>
        </p:spPr>
        <p:txBody>
          <a:bodyPr lIns="0" tIns="0" rIns="0" bIns="0" anchor="t" anchorCtr="0"/>
          <a:lstStyle>
            <a:lvl1pPr marL="0" indent="0">
              <a:buNone/>
              <a:tabLst>
                <a:tab pos="800100" algn="l"/>
              </a:tabLst>
              <a:defRPr sz="2400" b="0">
                <a:solidFill>
                  <a:schemeClr val="bg2"/>
                </a:solidFill>
                <a:latin typeface="MetaNormalLF-Roman"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bwMode="gray">
          <a:xfrm>
            <a:off x="366712" y="1758950"/>
            <a:ext cx="8410575" cy="4183063"/>
          </a:xfrm>
          <a:prstGeom prst="rect">
            <a:avLst/>
          </a:prstGeom>
          <a:noFill/>
        </p:spPr>
        <p:txBody>
          <a:bodyPr lIns="0" tIns="0" rIns="0" bIns="0">
            <a:normAutofit/>
          </a:bodyPr>
          <a:lstStyle>
            <a:lvl1pPr marL="230188" indent="-230188">
              <a:spcBef>
                <a:spcPts val="1200"/>
              </a:spcBef>
              <a:buClr>
                <a:schemeClr val="tx2"/>
              </a:buClr>
              <a:defRPr sz="2400">
                <a:solidFill>
                  <a:schemeClr val="bg2"/>
                </a:solidFill>
              </a:defRPr>
            </a:lvl1pPr>
            <a:lvl2pPr>
              <a:spcBef>
                <a:spcPts val="300"/>
              </a:spcBef>
              <a:buClr>
                <a:schemeClr val="tx2"/>
              </a:buClr>
              <a:defRPr sz="2000">
                <a:solidFill>
                  <a:schemeClr val="bg2"/>
                </a:solidFill>
              </a:defRPr>
            </a:lvl2pPr>
            <a:lvl3pPr>
              <a:spcBef>
                <a:spcPts val="300"/>
              </a:spcBef>
              <a:buClr>
                <a:schemeClr val="tx2"/>
              </a:buClr>
              <a:defRPr sz="1800">
                <a:solidFill>
                  <a:schemeClr val="bg2"/>
                </a:solidFill>
              </a:defRPr>
            </a:lvl3pPr>
            <a:lvl4pPr>
              <a:spcBef>
                <a:spcPts val="300"/>
              </a:spcBef>
              <a:buClr>
                <a:schemeClr val="tx2"/>
              </a:buClr>
              <a:buFont typeface="Wingdings" pitchFamily="2" charset="2"/>
              <a:buChar char="§"/>
              <a:defRPr sz="1600">
                <a:solidFill>
                  <a:schemeClr val="bg2"/>
                </a:solidFill>
              </a:defRPr>
            </a:lvl4pPr>
            <a:lvl5pPr>
              <a:spcBef>
                <a:spcPts val="300"/>
              </a:spcBef>
              <a:buClr>
                <a:schemeClr val="tx2"/>
              </a:buClr>
              <a:defRPr sz="1600">
                <a:solidFill>
                  <a:schemeClr val="bg2"/>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122905357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81075" y="595313"/>
            <a:ext cx="4291013" cy="4032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938213" y="1295400"/>
            <a:ext cx="7748587" cy="4572000"/>
          </a:xfrm>
        </p:spPr>
        <p:txBody>
          <a:bodyPr/>
          <a:lstStyle/>
          <a:p>
            <a:pPr lvl="0"/>
            <a:r>
              <a:rPr lang="en-US" noProof="0" smtClean="0"/>
              <a:t>Click icon to add chart</a:t>
            </a:r>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1878380678"/>
      </p:ext>
    </p:extLst>
  </p:cSld>
  <p:clrMapOvr>
    <a:masterClrMapping/>
  </p:clrMapOvr>
  <p:transition>
    <p:strips dir="rd"/>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ctrTitle"/>
          </p:nvPr>
        </p:nvSpPr>
        <p:spPr>
          <a:xfrm>
            <a:off x="402336" y="330200"/>
            <a:ext cx="8436864" cy="533400"/>
          </a:xfrm>
        </p:spPr>
        <p:txBody>
          <a:bodyPr anchor="t"/>
          <a:lstStyle>
            <a:lvl1pPr>
              <a:defRPr sz="3000">
                <a:solidFill>
                  <a:srgbClr val="003D79"/>
                </a:solidFill>
              </a:defRPr>
            </a:lvl1pPr>
          </a:lstStyle>
          <a:p>
            <a:r>
              <a:rPr lang="en-US" smtClean="0"/>
              <a:t>Click to edit Master title style</a:t>
            </a:r>
            <a:endParaRPr lang="en-US" dirty="0"/>
          </a:p>
        </p:txBody>
      </p:sp>
      <p:sp>
        <p:nvSpPr>
          <p:cNvPr id="71683" name="Rectangle 3"/>
          <p:cNvSpPr>
            <a:spLocks noGrp="1" noChangeArrowheads="1"/>
          </p:cNvSpPr>
          <p:nvPr>
            <p:ph type="subTitle" idx="1"/>
          </p:nvPr>
        </p:nvSpPr>
        <p:spPr>
          <a:xfrm>
            <a:off x="400050" y="1095375"/>
            <a:ext cx="8382000" cy="1295400"/>
          </a:xfrm>
        </p:spPr>
        <p:txBody>
          <a:bodyPr/>
          <a:lstStyle>
            <a:lvl1pPr>
              <a:buFont typeface="Arial" pitchFamily="34" charset="0"/>
              <a:buNone/>
              <a:defRPr sz="1800" b="0" i="1"/>
            </a:lvl1pPr>
          </a:lstStyle>
          <a:p>
            <a:r>
              <a:rPr lang="en-US" smtClean="0"/>
              <a:t>Click to edit Master subtitle style</a:t>
            </a:r>
            <a:endParaRPr lang="en-US" dirty="0"/>
          </a:p>
        </p:txBody>
      </p:sp>
      <p:sp>
        <p:nvSpPr>
          <p:cNvPr id="5" name="TextBox 4"/>
          <p:cNvSpPr txBox="1"/>
          <p:nvPr userDrawn="1"/>
        </p:nvSpPr>
        <p:spPr bwMode="gray">
          <a:xfrm>
            <a:off x="6729169" y="6696045"/>
            <a:ext cx="2343150" cy="184666"/>
          </a:xfrm>
          <a:prstGeom prst="rect">
            <a:avLst/>
          </a:prstGeom>
          <a:noFill/>
        </p:spPr>
        <p:txBody>
          <a:bodyPr wrap="square" rtlCol="0">
            <a:spAutoFit/>
          </a:bodyPr>
          <a:lstStyle/>
          <a:p>
            <a:pPr algn="r"/>
            <a:r>
              <a:rPr lang="en-US" sz="600" dirty="0" smtClean="0">
                <a:solidFill>
                  <a:schemeClr val="bg2">
                    <a:lumMod val="75000"/>
                  </a:schemeClr>
                </a:solidFill>
              </a:rPr>
              <a:t>© 2009 VMware Inc. All rights reserved</a:t>
            </a:r>
          </a:p>
        </p:txBody>
      </p:sp>
      <p:sp>
        <p:nvSpPr>
          <p:cNvPr id="7" name="Rectangle 4"/>
          <p:cNvSpPr txBox="1">
            <a:spLocks noChangeArrowheads="1"/>
          </p:cNvSpPr>
          <p:nvPr userDrawn="1"/>
        </p:nvSpPr>
        <p:spPr bwMode="white">
          <a:xfrm>
            <a:off x="224584" y="6393782"/>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eaLnBrk="0" hangingPunct="0">
              <a:spcAft>
                <a:spcPct val="0"/>
              </a:spcAft>
              <a:defRPr sz="1200" b="1">
                <a:solidFill>
                  <a:srgbClr val="FFFFFF"/>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smtClean="0">
                <a:ln>
                  <a:noFill/>
                </a:ln>
                <a:solidFill>
                  <a:srgbClr val="FFFFFF"/>
                </a:solidFill>
                <a:effectLst/>
                <a:uLnTx/>
                <a:uFillTx/>
                <a:latin typeface="Arial" charset="0"/>
                <a:ea typeface="ＭＳ Ｐゴシック" pitchFamily="34" charset="-128"/>
                <a:cs typeface="+mn-cs"/>
              </a:rPr>
              <a:t>Confidential</a:t>
            </a:r>
            <a:endParaRPr kumimoji="0" lang="en-US" sz="1200" b="1" i="0" u="none" strike="noStrike" kern="1200" cap="none" spc="0" normalizeH="0" baseline="0" noProof="0" dirty="0">
              <a:ln>
                <a:noFill/>
              </a:ln>
              <a:solidFill>
                <a:srgbClr val="FFFFFF"/>
              </a:solidFill>
              <a:effectLst/>
              <a:uLnTx/>
              <a:uFillTx/>
              <a:latin typeface="Arial" charset="0"/>
              <a:ea typeface="ＭＳ Ｐゴシック" pitchFamily="34" charset="-128"/>
              <a:cs typeface="+mn-cs"/>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4" Type="http://schemas.openxmlformats.org/officeDocument/2006/relationships/slideLayout" Target="../slideLayouts/slideLayout12.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theme" Target="../theme/theme2.xml"/><Relationship Id="rId8" Type="http://schemas.openxmlformats.org/officeDocument/2006/relationships/image" Target="../media/image1.jpeg"/><Relationship Id="rId1" Type="http://schemas.openxmlformats.org/officeDocument/2006/relationships/slideLayout" Target="../slideLayouts/slideLayout9.xml"/><Relationship Id="rId2"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bwMode="auto">
      <p:bgPr>
        <a:blipFill dpi="0" rotWithShape="0">
          <a:blip r:embed="rId10"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74904" y="171450"/>
            <a:ext cx="8473821" cy="3333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352425" y="784225"/>
            <a:ext cx="8382000" cy="50069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0661" name="Line 5"/>
          <p:cNvSpPr>
            <a:spLocks noChangeShapeType="1"/>
          </p:cNvSpPr>
          <p:nvPr/>
        </p:nvSpPr>
        <p:spPr bwMode="auto">
          <a:xfrm>
            <a:off x="184150" y="635000"/>
            <a:ext cx="8775700" cy="0"/>
          </a:xfrm>
          <a:prstGeom prst="line">
            <a:avLst/>
          </a:prstGeom>
          <a:noFill/>
          <a:ln w="52197">
            <a:solidFill>
              <a:schemeClr val="tx2"/>
            </a:solidFill>
            <a:round/>
            <a:headEnd/>
            <a:tailEnd/>
          </a:ln>
        </p:spPr>
        <p:txBody>
          <a:bodyPr wrap="none" anchor="ctr"/>
          <a:lstStyle/>
          <a:p>
            <a:pPr>
              <a:defRPr/>
            </a:pPr>
            <a:endParaRPr lang="en-US" dirty="0"/>
          </a:p>
        </p:txBody>
      </p:sp>
      <p:sp>
        <p:nvSpPr>
          <p:cNvPr id="70662" name="Line 6"/>
          <p:cNvSpPr>
            <a:spLocks noChangeShapeType="1"/>
          </p:cNvSpPr>
          <p:nvPr/>
        </p:nvSpPr>
        <p:spPr bwMode="auto">
          <a:xfrm>
            <a:off x="184150" y="635000"/>
            <a:ext cx="8775700" cy="0"/>
          </a:xfrm>
          <a:prstGeom prst="line">
            <a:avLst/>
          </a:prstGeom>
          <a:noFill/>
          <a:ln w="52197">
            <a:solidFill>
              <a:srgbClr val="003D79"/>
            </a:solidFill>
            <a:round/>
            <a:headEnd/>
            <a:tailEnd/>
          </a:ln>
        </p:spPr>
        <p:txBody>
          <a:bodyPr wrap="none" anchor="ctr"/>
          <a:lstStyle/>
          <a:p>
            <a:pPr>
              <a:defRPr/>
            </a:pPr>
            <a:endParaRPr lang="en-US" dirty="0"/>
          </a:p>
        </p:txBody>
      </p:sp>
      <p:sp>
        <p:nvSpPr>
          <p:cNvPr id="70665" name="Rectangle 9"/>
          <p:cNvSpPr>
            <a:spLocks noGrp="1" noChangeArrowheads="1"/>
          </p:cNvSpPr>
          <p:nvPr>
            <p:ph type="ftr" sz="quarter" idx="3"/>
          </p:nvPr>
        </p:nvSpPr>
        <p:spPr bwMode="auto">
          <a:xfrm>
            <a:off x="377517" y="5943600"/>
            <a:ext cx="8382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Aft>
                <a:spcPct val="0"/>
              </a:spcAft>
              <a:defRPr sz="1000">
                <a:solidFill>
                  <a:schemeClr val="tx1"/>
                </a:solidFill>
              </a:defRPr>
            </a:lvl1pPr>
          </a:lstStyle>
          <a:p>
            <a:endParaRPr lang="en-US"/>
          </a:p>
        </p:txBody>
      </p:sp>
      <p:sp>
        <p:nvSpPr>
          <p:cNvPr id="11" name="Rectangle 4"/>
          <p:cNvSpPr txBox="1">
            <a:spLocks noChangeArrowheads="1"/>
          </p:cNvSpPr>
          <p:nvPr/>
        </p:nvSpPr>
        <p:spPr bwMode="white">
          <a:xfrm>
            <a:off x="454025" y="6446520"/>
            <a:ext cx="457200" cy="228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eaLnBrk="0" hangingPunct="0">
              <a:spcAft>
                <a:spcPct val="0"/>
              </a:spcAft>
              <a:defRPr sz="1000">
                <a:solidFill>
                  <a:srgbClr val="FFFFFF"/>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A0A03F51-2955-4EA9-BE4E-42B6F90C747F}" type="slidenum">
              <a:rPr kumimoji="0" lang="en-US" sz="1000" b="0" i="0" u="none" strike="noStrike" kern="1200" cap="none" spc="0" normalizeH="0" baseline="0" noProof="0" smtClean="0">
                <a:ln>
                  <a:noFill/>
                </a:ln>
                <a:solidFill>
                  <a:srgbClr val="FFFFFF"/>
                </a:solidFill>
                <a:effectLst/>
                <a:uLnTx/>
                <a:uFillTx/>
                <a:latin typeface="Arial" charset="0"/>
                <a:ea typeface="ＭＳ Ｐゴシック" pitchFamily="34"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rgbClr val="FFFFFF"/>
              </a:solidFill>
              <a:effectLst/>
              <a:uLnTx/>
              <a:uFillTx/>
              <a:latin typeface="Arial" charset="0"/>
              <a:ea typeface="ＭＳ Ｐゴシック" pitchFamily="34" charset="-128"/>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77" r:id="rId7"/>
    <p:sldLayoutId id="2147483678" r:id="rId8"/>
  </p:sldLayoutIdLst>
  <p:transition/>
  <p:timing>
    <p:tnLst>
      <p:par>
        <p:cTn id="1" dur="indefinite" restart="never" nodeType="tmRoot"/>
      </p:par>
    </p:tnLst>
  </p:timing>
  <p:txStyles>
    <p:titleStyle>
      <a:lvl1pPr algn="l" rtl="0" eaLnBrk="1" fontAlgn="base" hangingPunct="1">
        <a:spcBef>
          <a:spcPct val="0"/>
        </a:spcBef>
        <a:spcAft>
          <a:spcPct val="0"/>
        </a:spcAft>
        <a:defRPr sz="2200" b="1">
          <a:solidFill>
            <a:srgbClr val="003D79"/>
          </a:solidFill>
          <a:latin typeface="+mj-lt"/>
          <a:ea typeface="+mj-ea"/>
          <a:cs typeface="+mj-cs"/>
        </a:defRPr>
      </a:lvl1pPr>
      <a:lvl2pPr algn="l" rtl="0" eaLnBrk="1" fontAlgn="base" hangingPunct="1">
        <a:spcBef>
          <a:spcPct val="0"/>
        </a:spcBef>
        <a:spcAft>
          <a:spcPct val="0"/>
        </a:spcAft>
        <a:defRPr sz="2200" b="1">
          <a:solidFill>
            <a:srgbClr val="333333"/>
          </a:solidFill>
          <a:latin typeface="Arial" charset="0"/>
          <a:ea typeface="ＭＳ Ｐゴシック" pitchFamily="34" charset="-128"/>
        </a:defRPr>
      </a:lvl2pPr>
      <a:lvl3pPr algn="l" rtl="0" eaLnBrk="1" fontAlgn="base" hangingPunct="1">
        <a:spcBef>
          <a:spcPct val="0"/>
        </a:spcBef>
        <a:spcAft>
          <a:spcPct val="0"/>
        </a:spcAft>
        <a:defRPr sz="2200" b="1">
          <a:solidFill>
            <a:srgbClr val="333333"/>
          </a:solidFill>
          <a:latin typeface="Arial" charset="0"/>
          <a:ea typeface="ＭＳ Ｐゴシック" pitchFamily="34" charset="-128"/>
        </a:defRPr>
      </a:lvl3pPr>
      <a:lvl4pPr algn="l" rtl="0" eaLnBrk="1" fontAlgn="base" hangingPunct="1">
        <a:spcBef>
          <a:spcPct val="0"/>
        </a:spcBef>
        <a:spcAft>
          <a:spcPct val="0"/>
        </a:spcAft>
        <a:defRPr sz="2200" b="1">
          <a:solidFill>
            <a:srgbClr val="333333"/>
          </a:solidFill>
          <a:latin typeface="Arial" charset="0"/>
          <a:ea typeface="ＭＳ Ｐゴシック" pitchFamily="34" charset="-128"/>
        </a:defRPr>
      </a:lvl4pPr>
      <a:lvl5pPr algn="l" rtl="0" eaLnBrk="1" fontAlgn="base" hangingPunct="1">
        <a:spcBef>
          <a:spcPct val="0"/>
        </a:spcBef>
        <a:spcAft>
          <a:spcPct val="0"/>
        </a:spcAft>
        <a:defRPr sz="2200" b="1">
          <a:solidFill>
            <a:srgbClr val="333333"/>
          </a:solidFill>
          <a:latin typeface="Arial" charset="0"/>
          <a:ea typeface="ＭＳ Ｐゴシック" pitchFamily="34" charset="-128"/>
        </a:defRPr>
      </a:lvl5pPr>
      <a:lvl6pPr marL="457200" algn="l" rtl="0" eaLnBrk="1" fontAlgn="base" hangingPunct="1">
        <a:spcBef>
          <a:spcPct val="0"/>
        </a:spcBef>
        <a:spcAft>
          <a:spcPct val="0"/>
        </a:spcAft>
        <a:defRPr sz="2200" b="1">
          <a:solidFill>
            <a:schemeClr val="tx2"/>
          </a:solidFill>
          <a:latin typeface="Arial" charset="0"/>
          <a:ea typeface="ＭＳ Ｐゴシック" pitchFamily="34" charset="-128"/>
        </a:defRPr>
      </a:lvl6pPr>
      <a:lvl7pPr marL="914400" algn="l" rtl="0" eaLnBrk="1" fontAlgn="base" hangingPunct="1">
        <a:spcBef>
          <a:spcPct val="0"/>
        </a:spcBef>
        <a:spcAft>
          <a:spcPct val="0"/>
        </a:spcAft>
        <a:defRPr sz="2200" b="1">
          <a:solidFill>
            <a:schemeClr val="tx2"/>
          </a:solidFill>
          <a:latin typeface="Arial" charset="0"/>
          <a:ea typeface="ＭＳ Ｐゴシック" pitchFamily="34" charset="-128"/>
        </a:defRPr>
      </a:lvl7pPr>
      <a:lvl8pPr marL="1371600" algn="l" rtl="0" eaLnBrk="1" fontAlgn="base" hangingPunct="1">
        <a:spcBef>
          <a:spcPct val="0"/>
        </a:spcBef>
        <a:spcAft>
          <a:spcPct val="0"/>
        </a:spcAft>
        <a:defRPr sz="2200" b="1">
          <a:solidFill>
            <a:schemeClr val="tx2"/>
          </a:solidFill>
          <a:latin typeface="Arial" charset="0"/>
          <a:ea typeface="ＭＳ Ｐゴシック" pitchFamily="34" charset="-128"/>
        </a:defRPr>
      </a:lvl8pPr>
      <a:lvl9pPr marL="1828800" algn="l" rtl="0" eaLnBrk="1" fontAlgn="base" hangingPunct="1">
        <a:spcBef>
          <a:spcPct val="0"/>
        </a:spcBef>
        <a:spcAft>
          <a:spcPct val="0"/>
        </a:spcAft>
        <a:defRPr sz="2200" b="1">
          <a:solidFill>
            <a:schemeClr val="tx2"/>
          </a:solidFill>
          <a:latin typeface="Arial" charset="0"/>
          <a:ea typeface="ＭＳ Ｐゴシック" pitchFamily="34" charset="-128"/>
        </a:defRPr>
      </a:lvl9pPr>
    </p:titleStyle>
    <p:bodyStyle>
      <a:lvl1pPr marL="233363" indent="-233363" algn="l" rtl="0" eaLnBrk="1" fontAlgn="base" hangingPunct="1">
        <a:lnSpc>
          <a:spcPts val="2400"/>
        </a:lnSpc>
        <a:spcBef>
          <a:spcPts val="1000"/>
        </a:spcBef>
        <a:spcAft>
          <a:spcPct val="0"/>
        </a:spcAft>
        <a:buClr>
          <a:schemeClr val="accent1">
            <a:lumMod val="75000"/>
          </a:schemeClr>
        </a:buClr>
        <a:buSzPct val="115000"/>
        <a:buFont typeface="Wingdings" pitchFamily="2" charset="2"/>
        <a:buChar char="§"/>
        <a:defRPr sz="2000" b="1">
          <a:solidFill>
            <a:srgbClr val="333333"/>
          </a:solidFill>
          <a:latin typeface="+mn-lt"/>
          <a:ea typeface="+mn-ea"/>
          <a:cs typeface="+mn-cs"/>
        </a:defRPr>
      </a:lvl1pPr>
      <a:lvl2pPr marL="400050" indent="-171450" algn="l" rtl="0" eaLnBrk="1" fontAlgn="base" hangingPunct="1">
        <a:lnSpc>
          <a:spcPts val="2200"/>
        </a:lnSpc>
        <a:spcBef>
          <a:spcPts val="800"/>
        </a:spcBef>
        <a:spcAft>
          <a:spcPct val="0"/>
        </a:spcAft>
        <a:buClr>
          <a:schemeClr val="accent1">
            <a:lumMod val="75000"/>
          </a:schemeClr>
        </a:buClr>
        <a:buSzPct val="110000"/>
        <a:buFont typeface="Times" pitchFamily="18" charset="0"/>
        <a:buChar char="•"/>
        <a:defRPr>
          <a:solidFill>
            <a:srgbClr val="333333"/>
          </a:solidFill>
          <a:latin typeface="+mn-lt"/>
          <a:ea typeface="+mn-ea"/>
        </a:defRPr>
      </a:lvl2pPr>
      <a:lvl3pPr marL="628650" indent="-171450" algn="l" rtl="0" eaLnBrk="1" fontAlgn="base" hangingPunct="1">
        <a:lnSpc>
          <a:spcPts val="2000"/>
        </a:lnSpc>
        <a:spcBef>
          <a:spcPts val="600"/>
        </a:spcBef>
        <a:spcAft>
          <a:spcPct val="0"/>
        </a:spcAft>
        <a:buClr>
          <a:schemeClr val="accent1">
            <a:lumMod val="75000"/>
          </a:schemeClr>
        </a:buClr>
        <a:buSzPct val="110000"/>
        <a:buFont typeface="Arial" pitchFamily="34" charset="0"/>
        <a:buChar char="•"/>
        <a:defRPr sz="1600">
          <a:solidFill>
            <a:srgbClr val="333333"/>
          </a:solidFill>
          <a:latin typeface="+mn-lt"/>
          <a:ea typeface="+mn-ea"/>
        </a:defRPr>
      </a:lvl3pPr>
      <a:lvl4pPr marL="914400" indent="-171450" algn="l" rtl="0" eaLnBrk="1" fontAlgn="base" hangingPunct="1">
        <a:lnSpc>
          <a:spcPts val="2000"/>
        </a:lnSpc>
        <a:spcBef>
          <a:spcPts val="600"/>
        </a:spcBef>
        <a:spcAft>
          <a:spcPct val="0"/>
        </a:spcAft>
        <a:buClr>
          <a:schemeClr val="accent1">
            <a:lumMod val="75000"/>
          </a:schemeClr>
        </a:buClr>
        <a:buSzPct val="110000"/>
        <a:buFont typeface="Arial" pitchFamily="34" charset="0"/>
        <a:buChar char="•"/>
        <a:defRPr sz="1600">
          <a:solidFill>
            <a:srgbClr val="333333"/>
          </a:solidFill>
          <a:latin typeface="+mn-lt"/>
          <a:ea typeface="+mn-ea"/>
        </a:defRPr>
      </a:lvl4pPr>
      <a:lvl5pPr marL="1200150" indent="-171450" algn="l" rtl="0" eaLnBrk="1" fontAlgn="base" hangingPunct="1">
        <a:lnSpc>
          <a:spcPts val="2000"/>
        </a:lnSpc>
        <a:spcBef>
          <a:spcPts val="600"/>
        </a:spcBef>
        <a:spcAft>
          <a:spcPct val="0"/>
        </a:spcAft>
        <a:buClr>
          <a:schemeClr val="accent1">
            <a:lumMod val="75000"/>
          </a:schemeClr>
        </a:buClr>
        <a:buSzPct val="110000"/>
        <a:buFont typeface="Arial" pitchFamily="34" charset="0"/>
        <a:buChar char="•"/>
        <a:defRPr sz="1600">
          <a:solidFill>
            <a:srgbClr val="333333"/>
          </a:solidFill>
          <a:latin typeface="+mn-lt"/>
          <a:ea typeface="+mn-ea"/>
        </a:defRPr>
      </a:lvl5pPr>
      <a:lvl6pPr marL="16002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bwMode="auto">
      <p:bgPr>
        <a:blipFill dpi="0" rotWithShape="0">
          <a:blip r:embed="rId8"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56616" y="171450"/>
            <a:ext cx="8492109" cy="3333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352425" y="784225"/>
            <a:ext cx="8382000" cy="50069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0661" name="Line 5"/>
          <p:cNvSpPr>
            <a:spLocks noChangeShapeType="1"/>
          </p:cNvSpPr>
          <p:nvPr/>
        </p:nvSpPr>
        <p:spPr bwMode="auto">
          <a:xfrm>
            <a:off x="184150" y="635000"/>
            <a:ext cx="8775700" cy="0"/>
          </a:xfrm>
          <a:prstGeom prst="line">
            <a:avLst/>
          </a:prstGeom>
          <a:noFill/>
          <a:ln w="52197">
            <a:solidFill>
              <a:schemeClr val="tx2"/>
            </a:solidFill>
            <a:round/>
            <a:headEnd/>
            <a:tailEnd/>
          </a:ln>
        </p:spPr>
        <p:txBody>
          <a:bodyPr wrap="none" anchor="ctr"/>
          <a:lstStyle/>
          <a:p>
            <a:pPr>
              <a:defRPr/>
            </a:pPr>
            <a:endParaRPr lang="en-US" dirty="0"/>
          </a:p>
        </p:txBody>
      </p:sp>
      <p:sp>
        <p:nvSpPr>
          <p:cNvPr id="70662" name="Line 6"/>
          <p:cNvSpPr>
            <a:spLocks noChangeShapeType="1"/>
          </p:cNvSpPr>
          <p:nvPr/>
        </p:nvSpPr>
        <p:spPr bwMode="auto">
          <a:xfrm>
            <a:off x="184150" y="635000"/>
            <a:ext cx="8775700" cy="0"/>
          </a:xfrm>
          <a:prstGeom prst="line">
            <a:avLst/>
          </a:prstGeom>
          <a:noFill/>
          <a:ln w="52197">
            <a:solidFill>
              <a:srgbClr val="003D79"/>
            </a:solidFill>
            <a:round/>
            <a:headEnd/>
            <a:tailEnd/>
          </a:ln>
        </p:spPr>
        <p:txBody>
          <a:bodyPr wrap="none" anchor="ctr"/>
          <a:lstStyle/>
          <a:p>
            <a:pPr>
              <a:defRPr/>
            </a:pPr>
            <a:endParaRPr lang="en-US" dirty="0"/>
          </a:p>
        </p:txBody>
      </p:sp>
      <p:sp>
        <p:nvSpPr>
          <p:cNvPr id="70665" name="Rectangle 9"/>
          <p:cNvSpPr>
            <a:spLocks noGrp="1" noChangeArrowheads="1"/>
          </p:cNvSpPr>
          <p:nvPr>
            <p:ph type="ftr" sz="quarter" idx="3"/>
          </p:nvPr>
        </p:nvSpPr>
        <p:spPr bwMode="auto">
          <a:xfrm>
            <a:off x="377517" y="5943600"/>
            <a:ext cx="8382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Aft>
                <a:spcPct val="0"/>
              </a:spcAft>
              <a:defRPr sz="1000">
                <a:solidFill>
                  <a:schemeClr val="tx1"/>
                </a:solidFill>
              </a:defRPr>
            </a:lvl1pPr>
          </a:lstStyle>
          <a:p>
            <a:pPr>
              <a:defRPr/>
            </a:pPr>
            <a:endParaRPr lang="en-US" dirty="0"/>
          </a:p>
        </p:txBody>
      </p:sp>
      <p:sp>
        <p:nvSpPr>
          <p:cNvPr id="11" name="Rectangle 4"/>
          <p:cNvSpPr txBox="1">
            <a:spLocks noChangeArrowheads="1"/>
          </p:cNvSpPr>
          <p:nvPr/>
        </p:nvSpPr>
        <p:spPr bwMode="white">
          <a:xfrm>
            <a:off x="321673" y="6434488"/>
            <a:ext cx="457200" cy="228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eaLnBrk="0" hangingPunct="0">
              <a:spcAft>
                <a:spcPct val="0"/>
              </a:spcAft>
              <a:defRPr sz="1000">
                <a:solidFill>
                  <a:srgbClr val="FFFFFF"/>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A0A03F51-2955-4EA9-BE4E-42B6F90C747F}" type="slidenum">
              <a:rPr kumimoji="0" lang="en-US" sz="1000" b="0" i="0" u="none" strike="noStrike" kern="1200" cap="none" spc="0" normalizeH="0" baseline="0" noProof="0" smtClean="0">
                <a:ln>
                  <a:noFill/>
                </a:ln>
                <a:solidFill>
                  <a:srgbClr val="FFFFFF"/>
                </a:solidFill>
                <a:effectLst/>
                <a:uLnTx/>
                <a:uFillTx/>
                <a:latin typeface="Arial" charset="0"/>
                <a:ea typeface="ＭＳ Ｐゴシック" pitchFamily="34"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rgbClr val="FFFFFF"/>
              </a:solidFill>
              <a:effectLst/>
              <a:uLnTx/>
              <a:uFillTx/>
              <a:latin typeface="Arial" charset="0"/>
              <a:ea typeface="ＭＳ Ｐゴシック" pitchFamily="34" charset="-128"/>
              <a:cs typeface="+mn-cs"/>
            </a:endParaRPr>
          </a:p>
        </p:txBody>
      </p:sp>
      <p:sp>
        <p:nvSpPr>
          <p:cNvPr id="13" name="Date Placeholder 8"/>
          <p:cNvSpPr txBox="1">
            <a:spLocks/>
          </p:cNvSpPr>
          <p:nvPr/>
        </p:nvSpPr>
        <p:spPr bwMode="white">
          <a:xfrm>
            <a:off x="2971800" y="6325268"/>
            <a:ext cx="3200400" cy="365125"/>
          </a:xfrm>
          <a:prstGeom prst="rect">
            <a:avLst/>
          </a:prstGeom>
        </p:spPr>
        <p:txBody>
          <a:bodyPr vert="horz" lIns="91440" tIns="45720" rIns="91440" bIns="45720" rtlCol="0" anchor="ctr"/>
          <a:lstStyle>
            <a:lvl1pPr marL="0" marR="0" indent="0" algn="ctr" defTabSz="914400" rtl="0" eaLnBrk="1" fontAlgn="base" latinLnBrk="0" hangingPunct="1">
              <a:lnSpc>
                <a:spcPct val="100000"/>
              </a:lnSpc>
              <a:spcBef>
                <a:spcPct val="0"/>
              </a:spcBef>
              <a:spcAft>
                <a:spcPct val="0"/>
              </a:spcAft>
              <a:buClrTx/>
              <a:buSzTx/>
              <a:buFontTx/>
              <a:buNone/>
              <a:tabLst/>
              <a:defRPr lang="en-US" sz="1000" kern="1200" smtClean="0">
                <a:solidFill>
                  <a:srgbClr val="FFFFFF"/>
                </a:solidFill>
                <a:latin typeface="+mn-lt"/>
                <a:ea typeface="+mn-ea"/>
                <a:cs typeface="+mn-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mn-lt"/>
                <a:ea typeface="+mn-ea"/>
                <a:cs typeface="+mn-cs"/>
              </a:rPr>
              <a:t>Confidential</a:t>
            </a:r>
            <a:endParaRPr kumimoji="0" lang="en-US" sz="1000" b="0" i="0" u="none" strike="noStrike" kern="1200" cap="none" spc="0" normalizeH="0" baseline="0" noProof="0" dirty="0">
              <a:ln>
                <a:noFill/>
              </a:ln>
              <a:solidFill>
                <a:srgbClr val="FFFFFF"/>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Lst>
  <p:transition/>
  <p:timing>
    <p:tnLst>
      <p:par>
        <p:cTn id="1" dur="indefinite" restart="never" nodeType="tmRoot"/>
      </p:par>
    </p:tnLst>
  </p:timing>
  <p:hf hdr="0" ftr="0"/>
  <p:txStyles>
    <p:titleStyle>
      <a:lvl1pPr algn="l" rtl="0" eaLnBrk="1" fontAlgn="base" hangingPunct="1">
        <a:spcBef>
          <a:spcPct val="0"/>
        </a:spcBef>
        <a:spcAft>
          <a:spcPct val="0"/>
        </a:spcAft>
        <a:defRPr sz="2200" b="1">
          <a:solidFill>
            <a:srgbClr val="003D79"/>
          </a:solidFill>
          <a:latin typeface="+mj-lt"/>
          <a:ea typeface="+mj-ea"/>
          <a:cs typeface="+mj-cs"/>
        </a:defRPr>
      </a:lvl1pPr>
      <a:lvl2pPr algn="l" rtl="0" eaLnBrk="1" fontAlgn="base" hangingPunct="1">
        <a:spcBef>
          <a:spcPct val="0"/>
        </a:spcBef>
        <a:spcAft>
          <a:spcPct val="0"/>
        </a:spcAft>
        <a:defRPr sz="2200" b="1">
          <a:solidFill>
            <a:srgbClr val="333333"/>
          </a:solidFill>
          <a:latin typeface="Arial" charset="0"/>
          <a:ea typeface="ＭＳ Ｐゴシック" pitchFamily="34" charset="-128"/>
        </a:defRPr>
      </a:lvl2pPr>
      <a:lvl3pPr algn="l" rtl="0" eaLnBrk="1" fontAlgn="base" hangingPunct="1">
        <a:spcBef>
          <a:spcPct val="0"/>
        </a:spcBef>
        <a:spcAft>
          <a:spcPct val="0"/>
        </a:spcAft>
        <a:defRPr sz="2200" b="1">
          <a:solidFill>
            <a:srgbClr val="333333"/>
          </a:solidFill>
          <a:latin typeface="Arial" charset="0"/>
          <a:ea typeface="ＭＳ Ｐゴシック" pitchFamily="34" charset="-128"/>
        </a:defRPr>
      </a:lvl3pPr>
      <a:lvl4pPr algn="l" rtl="0" eaLnBrk="1" fontAlgn="base" hangingPunct="1">
        <a:spcBef>
          <a:spcPct val="0"/>
        </a:spcBef>
        <a:spcAft>
          <a:spcPct val="0"/>
        </a:spcAft>
        <a:defRPr sz="2200" b="1">
          <a:solidFill>
            <a:srgbClr val="333333"/>
          </a:solidFill>
          <a:latin typeface="Arial" charset="0"/>
          <a:ea typeface="ＭＳ Ｐゴシック" pitchFamily="34" charset="-128"/>
        </a:defRPr>
      </a:lvl4pPr>
      <a:lvl5pPr algn="l" rtl="0" eaLnBrk="1" fontAlgn="base" hangingPunct="1">
        <a:spcBef>
          <a:spcPct val="0"/>
        </a:spcBef>
        <a:spcAft>
          <a:spcPct val="0"/>
        </a:spcAft>
        <a:defRPr sz="2200" b="1">
          <a:solidFill>
            <a:srgbClr val="333333"/>
          </a:solidFill>
          <a:latin typeface="Arial" charset="0"/>
          <a:ea typeface="ＭＳ Ｐゴシック" pitchFamily="34" charset="-128"/>
        </a:defRPr>
      </a:lvl5pPr>
      <a:lvl6pPr marL="457200" algn="l" rtl="0" eaLnBrk="1" fontAlgn="base" hangingPunct="1">
        <a:spcBef>
          <a:spcPct val="0"/>
        </a:spcBef>
        <a:spcAft>
          <a:spcPct val="0"/>
        </a:spcAft>
        <a:defRPr sz="2200" b="1">
          <a:solidFill>
            <a:schemeClr val="tx2"/>
          </a:solidFill>
          <a:latin typeface="Arial" charset="0"/>
          <a:ea typeface="ＭＳ Ｐゴシック" pitchFamily="34" charset="-128"/>
        </a:defRPr>
      </a:lvl6pPr>
      <a:lvl7pPr marL="914400" algn="l" rtl="0" eaLnBrk="1" fontAlgn="base" hangingPunct="1">
        <a:spcBef>
          <a:spcPct val="0"/>
        </a:spcBef>
        <a:spcAft>
          <a:spcPct val="0"/>
        </a:spcAft>
        <a:defRPr sz="2200" b="1">
          <a:solidFill>
            <a:schemeClr val="tx2"/>
          </a:solidFill>
          <a:latin typeface="Arial" charset="0"/>
          <a:ea typeface="ＭＳ Ｐゴシック" pitchFamily="34" charset="-128"/>
        </a:defRPr>
      </a:lvl7pPr>
      <a:lvl8pPr marL="1371600" algn="l" rtl="0" eaLnBrk="1" fontAlgn="base" hangingPunct="1">
        <a:spcBef>
          <a:spcPct val="0"/>
        </a:spcBef>
        <a:spcAft>
          <a:spcPct val="0"/>
        </a:spcAft>
        <a:defRPr sz="2200" b="1">
          <a:solidFill>
            <a:schemeClr val="tx2"/>
          </a:solidFill>
          <a:latin typeface="Arial" charset="0"/>
          <a:ea typeface="ＭＳ Ｐゴシック" pitchFamily="34" charset="-128"/>
        </a:defRPr>
      </a:lvl8pPr>
      <a:lvl9pPr marL="1828800" algn="l" rtl="0" eaLnBrk="1" fontAlgn="base" hangingPunct="1">
        <a:spcBef>
          <a:spcPct val="0"/>
        </a:spcBef>
        <a:spcAft>
          <a:spcPct val="0"/>
        </a:spcAft>
        <a:defRPr sz="2200" b="1">
          <a:solidFill>
            <a:schemeClr val="tx2"/>
          </a:solidFill>
          <a:latin typeface="Arial" charset="0"/>
          <a:ea typeface="ＭＳ Ｐゴシック" pitchFamily="34" charset="-128"/>
        </a:defRPr>
      </a:lvl9pPr>
    </p:titleStyle>
    <p:bodyStyle>
      <a:lvl1pPr marL="233363" indent="-233363" algn="l" rtl="0" eaLnBrk="1" fontAlgn="base" hangingPunct="1">
        <a:lnSpc>
          <a:spcPts val="2400"/>
        </a:lnSpc>
        <a:spcBef>
          <a:spcPts val="1000"/>
        </a:spcBef>
        <a:spcAft>
          <a:spcPct val="0"/>
        </a:spcAft>
        <a:buClr>
          <a:schemeClr val="accent1">
            <a:lumMod val="75000"/>
          </a:schemeClr>
        </a:buClr>
        <a:buSzPct val="115000"/>
        <a:buFont typeface="Wingdings" pitchFamily="2" charset="2"/>
        <a:buChar char="§"/>
        <a:defRPr sz="2000" b="1">
          <a:solidFill>
            <a:srgbClr val="333333"/>
          </a:solidFill>
          <a:latin typeface="+mn-lt"/>
          <a:ea typeface="+mn-ea"/>
          <a:cs typeface="+mn-cs"/>
        </a:defRPr>
      </a:lvl1pPr>
      <a:lvl2pPr marL="400050" indent="-171450" algn="l" rtl="0" eaLnBrk="1" fontAlgn="base" hangingPunct="1">
        <a:lnSpc>
          <a:spcPts val="2200"/>
        </a:lnSpc>
        <a:spcBef>
          <a:spcPts val="800"/>
        </a:spcBef>
        <a:spcAft>
          <a:spcPct val="0"/>
        </a:spcAft>
        <a:buClr>
          <a:schemeClr val="accent1">
            <a:lumMod val="75000"/>
          </a:schemeClr>
        </a:buClr>
        <a:buSzPct val="110000"/>
        <a:buFont typeface="Times" pitchFamily="18" charset="0"/>
        <a:buChar char="•"/>
        <a:defRPr>
          <a:solidFill>
            <a:srgbClr val="333333"/>
          </a:solidFill>
          <a:latin typeface="+mn-lt"/>
          <a:ea typeface="+mn-ea"/>
        </a:defRPr>
      </a:lvl2pPr>
      <a:lvl3pPr marL="628650" indent="-171450" algn="l" rtl="0" eaLnBrk="1" fontAlgn="base" hangingPunct="1">
        <a:lnSpc>
          <a:spcPts val="2000"/>
        </a:lnSpc>
        <a:spcBef>
          <a:spcPts val="600"/>
        </a:spcBef>
        <a:spcAft>
          <a:spcPct val="0"/>
        </a:spcAft>
        <a:buClr>
          <a:schemeClr val="accent1">
            <a:lumMod val="75000"/>
          </a:schemeClr>
        </a:buClr>
        <a:buSzPct val="110000"/>
        <a:buFont typeface="Arial" pitchFamily="34" charset="0"/>
        <a:buChar char="•"/>
        <a:defRPr sz="1600">
          <a:solidFill>
            <a:srgbClr val="333333"/>
          </a:solidFill>
          <a:latin typeface="+mn-lt"/>
          <a:ea typeface="+mn-ea"/>
        </a:defRPr>
      </a:lvl3pPr>
      <a:lvl4pPr marL="914400" indent="-171450" algn="l" rtl="0" eaLnBrk="1" fontAlgn="base" hangingPunct="1">
        <a:lnSpc>
          <a:spcPts val="2000"/>
        </a:lnSpc>
        <a:spcBef>
          <a:spcPts val="600"/>
        </a:spcBef>
        <a:spcAft>
          <a:spcPct val="0"/>
        </a:spcAft>
        <a:buClr>
          <a:schemeClr val="accent1">
            <a:lumMod val="75000"/>
          </a:schemeClr>
        </a:buClr>
        <a:buSzPct val="110000"/>
        <a:buFont typeface="Arial" pitchFamily="34" charset="0"/>
        <a:buChar char="•"/>
        <a:defRPr sz="1600">
          <a:solidFill>
            <a:srgbClr val="333333"/>
          </a:solidFill>
          <a:latin typeface="+mn-lt"/>
          <a:ea typeface="+mn-ea"/>
        </a:defRPr>
      </a:lvl4pPr>
      <a:lvl5pPr marL="1200150" indent="-171450" algn="l" rtl="0" eaLnBrk="1" fontAlgn="base" hangingPunct="1">
        <a:lnSpc>
          <a:spcPts val="2000"/>
        </a:lnSpc>
        <a:spcBef>
          <a:spcPts val="600"/>
        </a:spcBef>
        <a:spcAft>
          <a:spcPct val="0"/>
        </a:spcAft>
        <a:buClr>
          <a:schemeClr val="accent1">
            <a:lumMod val="75000"/>
          </a:schemeClr>
        </a:buClr>
        <a:buSzPct val="110000"/>
        <a:buFont typeface="Arial" pitchFamily="34" charset="0"/>
        <a:buChar char="•"/>
        <a:defRPr sz="1600">
          <a:solidFill>
            <a:srgbClr val="333333"/>
          </a:solidFill>
          <a:latin typeface="+mn-lt"/>
          <a:ea typeface="+mn-ea"/>
        </a:defRPr>
      </a:lvl5pPr>
      <a:lvl6pPr marL="16002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15.pn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13.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image" Target="../media/image38.jpeg"/><Relationship Id="rId5" Type="http://schemas.openxmlformats.org/officeDocument/2006/relationships/image" Target="../media/image39.jpeg"/><Relationship Id="rId6" Type="http://schemas.openxmlformats.org/officeDocument/2006/relationships/image" Target="../media/image40.jpeg"/><Relationship Id="rId7" Type="http://schemas.openxmlformats.org/officeDocument/2006/relationships/image" Target="../media/image41.jpeg"/><Relationship Id="rId8" Type="http://schemas.openxmlformats.org/officeDocument/2006/relationships/image" Target="../media/image42.gif"/><Relationship Id="rId9" Type="http://schemas.openxmlformats.org/officeDocument/2006/relationships/image" Target="../media/image33.gif"/><Relationship Id="rId1" Type="http://schemas.openxmlformats.org/officeDocument/2006/relationships/slideLayout" Target="../slideLayouts/slideLayout2.xml"/><Relationship Id="rId2" Type="http://schemas.openxmlformats.org/officeDocument/2006/relationships/image" Target="../media/image36.gif"/></Relationships>
</file>

<file path=ppt/slides/_rels/slide14.xml.rels><?xml version="1.0" encoding="UTF-8" standalone="yes"?>
<Relationships xmlns="http://schemas.openxmlformats.org/package/2006/relationships"><Relationship Id="rId3" Type="http://schemas.openxmlformats.org/officeDocument/2006/relationships/image" Target="../media/image33.gif"/><Relationship Id="rId4" Type="http://schemas.openxmlformats.org/officeDocument/2006/relationships/image" Target="../media/image44.png"/><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15.png"/><Relationship Id="rId1" Type="http://schemas.openxmlformats.org/officeDocument/2006/relationships/slideLayout" Target="../slideLayouts/slideLayout6.xml"/><Relationship Id="rId2" Type="http://schemas.openxmlformats.org/officeDocument/2006/relationships/image" Target="../media/image45.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chart" Target="../charts/chart1.xml"/></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pn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18.xml.rels><?xml version="1.0" encoding="UTF-8" standalone="yes"?>
<Relationships xmlns="http://schemas.openxmlformats.org/package/2006/relationships"><Relationship Id="rId11" Type="http://schemas.openxmlformats.org/officeDocument/2006/relationships/image" Target="../media/image55.png"/><Relationship Id="rId12"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8.png"/><Relationship Id="rId4" Type="http://schemas.openxmlformats.org/officeDocument/2006/relationships/image" Target="../media/image49.png"/><Relationship Id="rId5" Type="http://schemas.openxmlformats.org/officeDocument/2006/relationships/image" Target="../media/image50.png"/><Relationship Id="rId6" Type="http://schemas.openxmlformats.org/officeDocument/2006/relationships/image" Target="../media/image51.png"/><Relationship Id="rId7" Type="http://schemas.openxmlformats.org/officeDocument/2006/relationships/image" Target="../media/image52.png"/><Relationship Id="rId8" Type="http://schemas.openxmlformats.org/officeDocument/2006/relationships/image" Target="../media/image53.png"/><Relationship Id="rId9" Type="http://schemas.openxmlformats.org/officeDocument/2006/relationships/image" Target="../media/image54.png"/><Relationship Id="rId10" Type="http://schemas.openxmlformats.org/officeDocument/2006/relationships/image" Target="../media/image3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2.xml.rels><?xml version="1.0" encoding="UTF-8" standalone="yes"?>
<Relationships xmlns="http://schemas.openxmlformats.org/package/2006/relationships"><Relationship Id="rId11" Type="http://schemas.openxmlformats.org/officeDocument/2006/relationships/image" Target="../media/image13.png"/><Relationship Id="rId12"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9" Type="http://schemas.openxmlformats.org/officeDocument/2006/relationships/image" Target="../media/image11.png"/><Relationship Id="rId10"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7.jpeg"/><Relationship Id="rId4" Type="http://schemas.openxmlformats.org/officeDocument/2006/relationships/image" Target="../media/image58.png"/><Relationship Id="rId5" Type="http://schemas.openxmlformats.org/officeDocument/2006/relationships/image" Target="../media/image59.png"/><Relationship Id="rId6" Type="http://schemas.openxmlformats.org/officeDocument/2006/relationships/image" Target="../media/image60.jpeg"/><Relationship Id="rId1" Type="http://schemas.openxmlformats.org/officeDocument/2006/relationships/slideLayout" Target="../slideLayouts/slideLayout2.xml"/><Relationship Id="rId2" Type="http://schemas.openxmlformats.org/officeDocument/2006/relationships/image" Target="../media/image5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gif"/><Relationship Id="rId4" Type="http://schemas.openxmlformats.org/officeDocument/2006/relationships/image" Target="../media/image44.png"/><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5.png"/><Relationship Id="rId3" Type="http://schemas.openxmlformats.org/officeDocument/2006/relationships/image" Target="../media/image16.gif"/></Relationships>
</file>

<file path=ppt/slides/_rels/slide4.xml.rels><?xml version="1.0" encoding="UTF-8" standalone="yes"?>
<Relationships xmlns="http://schemas.openxmlformats.org/package/2006/relationships"><Relationship Id="rId1" Type="http://schemas.openxmlformats.org/officeDocument/2006/relationships/vmlDrawing" Target="../drawings/vmlDrawing1.vml"/><Relationship Id="rId2" Type="http://schemas.openxmlformats.org/officeDocument/2006/relationships/slideLayout" Target="../slideLayouts/slideLayout8.xml"/><Relationship Id="rId3" Type="http://schemas.openxmlformats.org/officeDocument/2006/relationships/oleObject" Target="../embeddings/Microsoft_Excel_97_-_2004_Worksheet1.xls"/></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jpeg"/><Relationship Id="rId6" Type="http://schemas.openxmlformats.org/officeDocument/2006/relationships/image" Target="../media/image23.jpeg"/><Relationship Id="rId7"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 Id="rId3" Type="http://schemas.openxmlformats.org/officeDocument/2006/relationships/image" Target="../media/image26.jpeg"/></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gif"/><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image" Target="../media/image32.png"/><Relationship Id="rId8" Type="http://schemas.openxmlformats.org/officeDocument/2006/relationships/image" Target="../media/image33.gif"/><Relationship Id="rId9"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image" Target="../media/image27.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400" dirty="0"/>
              <a:t>Architecting Virtualized Infrastructure for Big Data</a:t>
            </a:r>
          </a:p>
        </p:txBody>
      </p:sp>
      <p:sp>
        <p:nvSpPr>
          <p:cNvPr id="4" name="Subtitle 3"/>
          <p:cNvSpPr>
            <a:spLocks noGrp="1"/>
          </p:cNvSpPr>
          <p:nvPr>
            <p:ph type="subTitle" idx="1"/>
          </p:nvPr>
        </p:nvSpPr>
        <p:spPr>
          <a:xfrm>
            <a:off x="400050" y="1066800"/>
            <a:ext cx="8382000" cy="1295400"/>
          </a:xfrm>
        </p:spPr>
        <p:txBody>
          <a:bodyPr/>
          <a:lstStyle/>
          <a:p>
            <a:r>
              <a:rPr lang="en-US" dirty="0" smtClean="0"/>
              <a:t>Richard McDougall</a:t>
            </a:r>
          </a:p>
          <a:p>
            <a:r>
              <a:rPr lang="en-US" dirty="0"/>
              <a:t>@richardmcdougll</a:t>
            </a:r>
            <a:endParaRPr lang="en-US" dirty="0" smtClean="0"/>
          </a:p>
          <a:p>
            <a:r>
              <a:rPr lang="en-US" dirty="0" smtClean="0"/>
              <a:t>CTO, Application Infrastructure, Big Data Lead, VMware, </a:t>
            </a:r>
            <a:r>
              <a:rPr lang="en-US" dirty="0" err="1" smtClean="0"/>
              <a:t>Inc</a:t>
            </a:r>
            <a:endParaRPr lang="en-US" dirty="0" smtClean="0"/>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 name="Connector 22"/>
          <p:cNvSpPr/>
          <p:nvPr/>
        </p:nvSpPr>
        <p:spPr bwMode="auto">
          <a:xfrm>
            <a:off x="1192518" y="4648200"/>
            <a:ext cx="6788333" cy="764935"/>
          </a:xfrm>
          <a:prstGeom prst="roundRect">
            <a:avLst>
              <a:gd name="adj" fmla="val 7527"/>
            </a:avLst>
          </a:prstGeom>
          <a:gradFill>
            <a:gsLst>
              <a:gs pos="0">
                <a:srgbClr val="0F388A"/>
              </a:gs>
              <a:gs pos="100000">
                <a:srgbClr val="1564AB">
                  <a:alpha val="98824"/>
                </a:srgbClr>
              </a:gs>
            </a:gsLst>
          </a:gradFill>
          <a:ln w="12700">
            <a:solidFill>
              <a:srgbClr val="1A448A"/>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nchorCtr="1"/>
          <a:lstStyle/>
          <a:p>
            <a:pPr algn="ctr">
              <a:lnSpc>
                <a:spcPct val="85000"/>
              </a:lnSpc>
              <a:buClr>
                <a:srgbClr val="000000"/>
              </a:buClr>
              <a:defRPr/>
            </a:pPr>
            <a:r>
              <a:rPr lang="en-US" sz="1600" b="1" dirty="0">
                <a:solidFill>
                  <a:srgbClr val="FFFFFF"/>
                </a:solidFill>
              </a:rPr>
              <a:t>Cloud Infrastructure</a:t>
            </a:r>
          </a:p>
        </p:txBody>
      </p:sp>
      <p:sp>
        <p:nvSpPr>
          <p:cNvPr id="40" name="Connector 23"/>
          <p:cNvSpPr/>
          <p:nvPr/>
        </p:nvSpPr>
        <p:spPr bwMode="auto">
          <a:xfrm>
            <a:off x="1169378" y="3843515"/>
            <a:ext cx="6827036" cy="668855"/>
          </a:xfrm>
          <a:prstGeom prst="roundRect">
            <a:avLst>
              <a:gd name="adj" fmla="val 9558"/>
            </a:avLst>
          </a:prstGeom>
          <a:solidFill>
            <a:schemeClr val="tx1">
              <a:lumMod val="50000"/>
              <a:lumOff val="50000"/>
            </a:schemeClr>
          </a:solidFill>
          <a:ln w="12700">
            <a:no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nchorCtr="1"/>
          <a:lstStyle/>
          <a:p>
            <a:pPr algn="ctr">
              <a:lnSpc>
                <a:spcPct val="85000"/>
              </a:lnSpc>
              <a:buClr>
                <a:srgbClr val="000000"/>
              </a:buClr>
              <a:defRPr/>
            </a:pPr>
            <a:r>
              <a:rPr lang="en-US" sz="1600" b="1" dirty="0" smtClean="0">
                <a:solidFill>
                  <a:srgbClr val="FFFFFF"/>
                </a:solidFill>
              </a:rPr>
              <a:t>Data Platform</a:t>
            </a:r>
            <a:endParaRPr lang="en-US" sz="1600" b="1" dirty="0">
              <a:solidFill>
                <a:srgbClr val="FFFFFF"/>
              </a:solidFill>
            </a:endParaRPr>
          </a:p>
        </p:txBody>
      </p:sp>
      <p:grpSp>
        <p:nvGrpSpPr>
          <p:cNvPr id="7" name="Group 19"/>
          <p:cNvGrpSpPr>
            <a:grpSpLocks/>
          </p:cNvGrpSpPr>
          <p:nvPr/>
        </p:nvGrpSpPr>
        <p:grpSpPr bwMode="auto">
          <a:xfrm>
            <a:off x="5638801" y="4757915"/>
            <a:ext cx="2303464" cy="1484114"/>
            <a:chOff x="6544079" y="4614599"/>
            <a:chExt cx="2303463" cy="1484180"/>
          </a:xfrm>
        </p:grpSpPr>
        <p:pic>
          <p:nvPicPr>
            <p:cNvPr id="35" name="Picture 27" descr="ICON_Cloud_Q308"/>
            <p:cNvPicPr>
              <a:picLocks noChangeAspect="1" noChangeArrowheads="1"/>
            </p:cNvPicPr>
            <p:nvPr/>
          </p:nvPicPr>
          <p:blipFill>
            <a:blip r:embed="rId3" cstate="print"/>
            <a:srcRect/>
            <a:stretch>
              <a:fillRect/>
            </a:stretch>
          </p:blipFill>
          <p:spPr bwMode="auto">
            <a:xfrm>
              <a:off x="6544079" y="4614599"/>
              <a:ext cx="1389062" cy="884276"/>
            </a:xfrm>
            <a:prstGeom prst="rect">
              <a:avLst/>
            </a:prstGeom>
            <a:noFill/>
            <a:ln>
              <a:noFill/>
            </a:ln>
            <a:effectLst>
              <a:outerShdw blurRad="152400" dist="190500" dir="5400000" sx="90000" sy="-19000" rotWithShape="0">
                <a:prstClr val="black">
                  <a:alpha val="15000"/>
                </a:prstClr>
              </a:outerShdw>
            </a:effectLst>
            <a:extLst/>
          </p:spPr>
        </p:pic>
        <p:pic>
          <p:nvPicPr>
            <p:cNvPr id="23" name="Picture 27" descr="ICON_Cloud_Q308"/>
            <p:cNvPicPr>
              <a:picLocks noChangeAspect="1" noChangeArrowheads="1"/>
            </p:cNvPicPr>
            <p:nvPr/>
          </p:nvPicPr>
          <p:blipFill>
            <a:blip r:embed="rId3" cstate="print">
              <a:grayscl/>
            </a:blip>
            <a:srcRect/>
            <a:stretch>
              <a:fillRect/>
            </a:stretch>
          </p:blipFill>
          <p:spPr bwMode="auto">
            <a:xfrm>
              <a:off x="7458480" y="4767006"/>
              <a:ext cx="1389062" cy="884276"/>
            </a:xfrm>
            <a:prstGeom prst="rect">
              <a:avLst/>
            </a:prstGeom>
            <a:noFill/>
            <a:ln>
              <a:noFill/>
            </a:ln>
            <a:effectLst>
              <a:outerShdw blurRad="152400" dist="190500" dir="5400000" sx="90000" sy="-19000" rotWithShape="0">
                <a:prstClr val="black">
                  <a:alpha val="15000"/>
                </a:prstClr>
              </a:outerShdw>
            </a:effectLst>
            <a:extLst/>
          </p:spPr>
        </p:pic>
        <p:sp>
          <p:nvSpPr>
            <p:cNvPr id="36" name="TextBox 35"/>
            <p:cNvSpPr txBox="1"/>
            <p:nvPr/>
          </p:nvSpPr>
          <p:spPr bwMode="auto">
            <a:xfrm>
              <a:off x="6925080" y="4919413"/>
              <a:ext cx="614363" cy="307989"/>
            </a:xfrm>
            <a:prstGeom prst="rect">
              <a:avLst/>
            </a:prstGeom>
            <a:noFill/>
          </p:spPr>
          <p:txBody>
            <a:bodyPr wrap="none">
              <a:spAutoFit/>
            </a:bodyPr>
            <a:lstStyle/>
            <a:p>
              <a:pPr fontAlgn="auto">
                <a:spcBef>
                  <a:spcPts val="0"/>
                </a:spcBef>
                <a:spcAft>
                  <a:spcPct val="40000"/>
                </a:spcAft>
                <a:defRPr/>
              </a:pPr>
              <a:r>
                <a:rPr lang="en-US" sz="1400" dirty="0">
                  <a:solidFill>
                    <a:schemeClr val="accent3"/>
                  </a:solidFill>
                  <a:latin typeface="+mn-lt"/>
                  <a:ea typeface="+mn-ea"/>
                  <a:cs typeface="+mn-cs"/>
                </a:rPr>
                <a:t>Private</a:t>
              </a:r>
            </a:p>
          </p:txBody>
        </p:sp>
        <p:sp>
          <p:nvSpPr>
            <p:cNvPr id="24" name="TextBox 23"/>
            <p:cNvSpPr txBox="1"/>
            <p:nvPr/>
          </p:nvSpPr>
          <p:spPr bwMode="auto">
            <a:xfrm>
              <a:off x="7839479" y="5071819"/>
              <a:ext cx="673100" cy="307989"/>
            </a:xfrm>
            <a:prstGeom prst="rect">
              <a:avLst/>
            </a:prstGeom>
            <a:noFill/>
          </p:spPr>
          <p:txBody>
            <a:bodyPr wrap="none">
              <a:spAutoFit/>
            </a:bodyPr>
            <a:lstStyle/>
            <a:p>
              <a:pPr fontAlgn="auto">
                <a:spcBef>
                  <a:spcPts val="0"/>
                </a:spcBef>
                <a:spcAft>
                  <a:spcPct val="40000"/>
                </a:spcAft>
                <a:defRPr/>
              </a:pPr>
              <a:r>
                <a:rPr lang="en-US" sz="1400" dirty="0">
                  <a:solidFill>
                    <a:schemeClr val="accent3"/>
                  </a:solidFill>
                  <a:latin typeface="+mn-lt"/>
                  <a:ea typeface="+mn-ea"/>
                  <a:cs typeface="+mn-cs"/>
                </a:rPr>
                <a:t>Public</a:t>
              </a:r>
            </a:p>
          </p:txBody>
        </p:sp>
        <p:sp>
          <p:nvSpPr>
            <p:cNvPr id="45" name="TextBox 44"/>
            <p:cNvSpPr txBox="1"/>
            <p:nvPr/>
          </p:nvSpPr>
          <p:spPr bwMode="auto">
            <a:xfrm>
              <a:off x="7018743" y="5790988"/>
              <a:ext cx="184666" cy="307791"/>
            </a:xfrm>
            <a:prstGeom prst="rect">
              <a:avLst/>
            </a:prstGeom>
            <a:noFill/>
          </p:spPr>
          <p:txBody>
            <a:bodyPr wrap="none">
              <a:spAutoFit/>
            </a:bodyPr>
            <a:lstStyle/>
            <a:p>
              <a:pPr fontAlgn="auto">
                <a:spcBef>
                  <a:spcPts val="0"/>
                </a:spcBef>
                <a:spcAft>
                  <a:spcPct val="40000"/>
                </a:spcAft>
                <a:defRPr/>
              </a:pPr>
              <a:endParaRPr lang="en-US" sz="1400" dirty="0">
                <a:solidFill>
                  <a:schemeClr val="accent3"/>
                </a:solidFill>
                <a:latin typeface="+mn-lt"/>
                <a:ea typeface="+mn-ea"/>
                <a:cs typeface="+mn-cs"/>
              </a:endParaRPr>
            </a:p>
          </p:txBody>
        </p:sp>
      </p:grpSp>
      <p:sp>
        <p:nvSpPr>
          <p:cNvPr id="39" name="Connector 23"/>
          <p:cNvSpPr/>
          <p:nvPr/>
        </p:nvSpPr>
        <p:spPr bwMode="auto">
          <a:xfrm>
            <a:off x="1143000" y="2212169"/>
            <a:ext cx="6827036" cy="668855"/>
          </a:xfrm>
          <a:prstGeom prst="roundRect">
            <a:avLst>
              <a:gd name="adj" fmla="val 9558"/>
            </a:avLst>
          </a:prstGeom>
          <a:gradFill flip="none" rotWithShape="1">
            <a:gsLst>
              <a:gs pos="99000">
                <a:srgbClr val="AAD26B"/>
              </a:gs>
              <a:gs pos="0">
                <a:srgbClr val="6C9E3B"/>
              </a:gs>
            </a:gsLst>
            <a:lin ang="16200000" scaled="0"/>
            <a:tileRect/>
          </a:gradFill>
          <a:ln w="12700">
            <a:solidFill>
              <a:srgbClr val="689739"/>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nchorCtr="1"/>
          <a:lstStyle/>
          <a:p>
            <a:pPr algn="ctr">
              <a:lnSpc>
                <a:spcPct val="85000"/>
              </a:lnSpc>
              <a:buClr>
                <a:srgbClr val="000000"/>
              </a:buClr>
              <a:defRPr/>
            </a:pPr>
            <a:r>
              <a:rPr lang="en-US" sz="1600" b="1" dirty="0" smtClean="0">
                <a:solidFill>
                  <a:srgbClr val="FFFFFF"/>
                </a:solidFill>
              </a:rPr>
              <a:t>Developer </a:t>
            </a:r>
          </a:p>
          <a:p>
            <a:pPr algn="ctr">
              <a:lnSpc>
                <a:spcPct val="85000"/>
              </a:lnSpc>
              <a:buClr>
                <a:srgbClr val="000000"/>
              </a:buClr>
              <a:defRPr/>
            </a:pPr>
            <a:r>
              <a:rPr lang="en-US" sz="1600" b="1" dirty="0" smtClean="0">
                <a:solidFill>
                  <a:srgbClr val="FFFFFF"/>
                </a:solidFill>
              </a:rPr>
              <a:t>Frameworks</a:t>
            </a:r>
            <a:endParaRPr lang="en-US" sz="1600" b="1" dirty="0">
              <a:solidFill>
                <a:srgbClr val="FFFFFF"/>
              </a:solidFill>
            </a:endParaRPr>
          </a:p>
        </p:txBody>
      </p:sp>
      <p:sp>
        <p:nvSpPr>
          <p:cNvPr id="32784" name="Title 1"/>
          <p:cNvSpPr>
            <a:spLocks noGrp="1"/>
          </p:cNvSpPr>
          <p:nvPr>
            <p:ph type="title"/>
          </p:nvPr>
        </p:nvSpPr>
        <p:spPr/>
        <p:txBody>
          <a:bodyPr/>
          <a:lstStyle/>
          <a:p>
            <a:r>
              <a:rPr lang="en-US" sz="2000" dirty="0" smtClean="0">
                <a:latin typeface="Arial" charset="0"/>
              </a:rPr>
              <a:t>The Unified Analytics Cloud Platform</a:t>
            </a:r>
          </a:p>
        </p:txBody>
      </p:sp>
      <p:sp>
        <p:nvSpPr>
          <p:cNvPr id="27" name="Connector 23"/>
          <p:cNvSpPr/>
          <p:nvPr/>
        </p:nvSpPr>
        <p:spPr bwMode="auto">
          <a:xfrm>
            <a:off x="1147283" y="1388545"/>
            <a:ext cx="6827036" cy="668855"/>
          </a:xfrm>
          <a:prstGeom prst="roundRect">
            <a:avLst>
              <a:gd name="adj" fmla="val 9558"/>
            </a:avLst>
          </a:prstGeom>
          <a:gradFill flip="none" rotWithShape="1">
            <a:gsLst>
              <a:gs pos="99000">
                <a:schemeClr val="accent5">
                  <a:lumMod val="40000"/>
                  <a:lumOff val="60000"/>
                </a:schemeClr>
              </a:gs>
              <a:gs pos="0">
                <a:schemeClr val="accent5">
                  <a:lumMod val="60000"/>
                  <a:lumOff val="40000"/>
                </a:schemeClr>
              </a:gs>
            </a:gsLst>
            <a:lin ang="16200000" scaled="0"/>
            <a:tileRect/>
          </a:gradFill>
          <a:ln w="12700">
            <a:solidFill>
              <a:schemeClr val="accent5">
                <a:lumMod val="60000"/>
                <a:lumOff val="40000"/>
              </a:schemeClr>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nchorCtr="1"/>
          <a:lstStyle/>
          <a:p>
            <a:pPr algn="ctr">
              <a:lnSpc>
                <a:spcPct val="85000"/>
              </a:lnSpc>
              <a:buClr>
                <a:srgbClr val="000000"/>
              </a:buClr>
              <a:defRPr/>
            </a:pPr>
            <a:r>
              <a:rPr lang="en-US" sz="1600" b="1" dirty="0" smtClean="0">
                <a:solidFill>
                  <a:schemeClr val="tx1">
                    <a:lumMod val="90000"/>
                    <a:lumOff val="10000"/>
                  </a:schemeClr>
                </a:solidFill>
              </a:rPr>
              <a:t>Analytics Tools</a:t>
            </a:r>
            <a:endParaRPr lang="en-US" sz="1600" b="1" dirty="0">
              <a:solidFill>
                <a:schemeClr val="tx1">
                  <a:lumMod val="90000"/>
                  <a:lumOff val="10000"/>
                </a:schemeClr>
              </a:solidFill>
            </a:endParaRPr>
          </a:p>
        </p:txBody>
      </p:sp>
      <p:sp>
        <p:nvSpPr>
          <p:cNvPr id="11" name="Rectangle 10"/>
          <p:cNvSpPr/>
          <p:nvPr/>
        </p:nvSpPr>
        <p:spPr>
          <a:xfrm>
            <a:off x="1878318" y="4876800"/>
            <a:ext cx="994383" cy="338554"/>
          </a:xfrm>
          <a:prstGeom prst="rect">
            <a:avLst/>
          </a:prstGeom>
        </p:spPr>
        <p:txBody>
          <a:bodyPr wrap="none">
            <a:spAutoFit/>
          </a:bodyPr>
          <a:lstStyle/>
          <a:p>
            <a:r>
              <a:rPr lang="en-US" sz="1600" b="1" dirty="0" err="1" smtClean="0">
                <a:solidFill>
                  <a:schemeClr val="tx1">
                    <a:lumMod val="10000"/>
                    <a:lumOff val="90000"/>
                  </a:schemeClr>
                </a:solidFill>
              </a:rPr>
              <a:t>vSphere</a:t>
            </a:r>
            <a:endParaRPr lang="en-US" sz="1600" b="1" dirty="0">
              <a:solidFill>
                <a:schemeClr val="tx1">
                  <a:lumMod val="10000"/>
                  <a:lumOff val="90000"/>
                </a:schemeClr>
              </a:solidFill>
            </a:endParaRPr>
          </a:p>
        </p:txBody>
      </p:sp>
      <p:sp>
        <p:nvSpPr>
          <p:cNvPr id="46" name="Connector 23"/>
          <p:cNvSpPr/>
          <p:nvPr/>
        </p:nvSpPr>
        <p:spPr bwMode="auto">
          <a:xfrm>
            <a:off x="1147283" y="3036110"/>
            <a:ext cx="6827036" cy="668855"/>
          </a:xfrm>
          <a:prstGeom prst="roundRect">
            <a:avLst>
              <a:gd name="adj" fmla="val 9558"/>
            </a:avLst>
          </a:prstGeom>
          <a:gradFill flip="none" rotWithShape="1">
            <a:gsLst>
              <a:gs pos="99000">
                <a:schemeClr val="accent2">
                  <a:lumMod val="60000"/>
                  <a:lumOff val="40000"/>
                </a:schemeClr>
              </a:gs>
              <a:gs pos="0">
                <a:schemeClr val="accent2">
                  <a:lumMod val="75000"/>
                </a:schemeClr>
              </a:gs>
            </a:gsLst>
            <a:lin ang="16200000" scaled="0"/>
            <a:tileRect/>
          </a:gradFill>
          <a:ln w="12700">
            <a:solidFill>
              <a:schemeClr val="accent2">
                <a:lumMod val="60000"/>
                <a:lumOff val="40000"/>
              </a:schemeClr>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nchorCtr="1"/>
          <a:lstStyle/>
          <a:p>
            <a:pPr algn="ctr">
              <a:lnSpc>
                <a:spcPct val="85000"/>
              </a:lnSpc>
              <a:buClr>
                <a:srgbClr val="000000"/>
              </a:buClr>
              <a:defRPr/>
            </a:pPr>
            <a:r>
              <a:rPr lang="en-US" sz="1600" b="1" dirty="0" smtClean="0">
                <a:solidFill>
                  <a:schemeClr val="tx1">
                    <a:lumMod val="75000"/>
                    <a:lumOff val="25000"/>
                  </a:schemeClr>
                </a:solidFill>
              </a:rPr>
              <a:t>Database/DataStore</a:t>
            </a:r>
            <a:endParaRPr lang="en-US" sz="1600" b="1" dirty="0">
              <a:solidFill>
                <a:schemeClr val="tx1">
                  <a:lumMod val="75000"/>
                  <a:lumOff val="25000"/>
                </a:schemeClr>
              </a:solidFill>
            </a:endParaRPr>
          </a:p>
        </p:txBody>
      </p:sp>
      <p:sp>
        <p:nvSpPr>
          <p:cNvPr id="12" name="Rectangle 11"/>
          <p:cNvSpPr/>
          <p:nvPr/>
        </p:nvSpPr>
        <p:spPr>
          <a:xfrm>
            <a:off x="1344919" y="3005315"/>
            <a:ext cx="1099981" cy="307777"/>
          </a:xfrm>
          <a:prstGeom prst="rect">
            <a:avLst/>
          </a:prstGeom>
        </p:spPr>
        <p:txBody>
          <a:bodyPr wrap="none">
            <a:spAutoFit/>
          </a:bodyPr>
          <a:lstStyle/>
          <a:p>
            <a:r>
              <a:rPr lang="en-US" sz="1400" b="1" dirty="0" smtClean="0">
                <a:solidFill>
                  <a:srgbClr val="474747"/>
                </a:solidFill>
              </a:rPr>
              <a:t>Cassandra</a:t>
            </a:r>
            <a:endParaRPr lang="en-US" sz="1400" b="1" dirty="0">
              <a:solidFill>
                <a:srgbClr val="474747"/>
              </a:solidFill>
            </a:endParaRPr>
          </a:p>
        </p:txBody>
      </p:sp>
      <p:sp>
        <p:nvSpPr>
          <p:cNvPr id="13" name="Rectangle 12"/>
          <p:cNvSpPr/>
          <p:nvPr/>
        </p:nvSpPr>
        <p:spPr>
          <a:xfrm>
            <a:off x="1649719" y="3310115"/>
            <a:ext cx="1130438" cy="307777"/>
          </a:xfrm>
          <a:prstGeom prst="rect">
            <a:avLst/>
          </a:prstGeom>
        </p:spPr>
        <p:txBody>
          <a:bodyPr wrap="none">
            <a:spAutoFit/>
          </a:bodyPr>
          <a:lstStyle/>
          <a:p>
            <a:r>
              <a:rPr lang="en-US" sz="1400" b="1" dirty="0" err="1" smtClean="0">
                <a:solidFill>
                  <a:srgbClr val="474747"/>
                </a:solidFill>
              </a:rPr>
              <a:t>Greenplum</a:t>
            </a:r>
            <a:endParaRPr lang="en-US" sz="1400" b="1" dirty="0">
              <a:solidFill>
                <a:srgbClr val="474747"/>
              </a:solidFill>
            </a:endParaRPr>
          </a:p>
        </p:txBody>
      </p:sp>
      <p:sp>
        <p:nvSpPr>
          <p:cNvPr id="37" name="Rectangle 36"/>
          <p:cNvSpPr/>
          <p:nvPr/>
        </p:nvSpPr>
        <p:spPr>
          <a:xfrm>
            <a:off x="5971024" y="3036110"/>
            <a:ext cx="721672" cy="307777"/>
          </a:xfrm>
          <a:prstGeom prst="rect">
            <a:avLst/>
          </a:prstGeom>
        </p:spPr>
        <p:txBody>
          <a:bodyPr wrap="none">
            <a:spAutoFit/>
          </a:bodyPr>
          <a:lstStyle/>
          <a:p>
            <a:r>
              <a:rPr lang="en-US" sz="1400" b="1" dirty="0" err="1" smtClean="0">
                <a:solidFill>
                  <a:srgbClr val="474747"/>
                </a:solidFill>
              </a:rPr>
              <a:t>hBase</a:t>
            </a:r>
            <a:endParaRPr lang="en-US" sz="1400" b="1" dirty="0">
              <a:solidFill>
                <a:srgbClr val="474747"/>
              </a:solidFill>
            </a:endParaRPr>
          </a:p>
        </p:txBody>
      </p:sp>
      <p:sp>
        <p:nvSpPr>
          <p:cNvPr id="42" name="Rectangle 41"/>
          <p:cNvSpPr/>
          <p:nvPr/>
        </p:nvSpPr>
        <p:spPr>
          <a:xfrm>
            <a:off x="6199624" y="3340910"/>
            <a:ext cx="1057790" cy="307777"/>
          </a:xfrm>
          <a:prstGeom prst="rect">
            <a:avLst/>
          </a:prstGeom>
        </p:spPr>
        <p:txBody>
          <a:bodyPr wrap="none">
            <a:spAutoFit/>
          </a:bodyPr>
          <a:lstStyle/>
          <a:p>
            <a:r>
              <a:rPr lang="en-US" sz="1400" b="1" dirty="0" err="1" smtClean="0">
                <a:solidFill>
                  <a:srgbClr val="474747"/>
                </a:solidFill>
              </a:rPr>
              <a:t>Voldemort</a:t>
            </a:r>
            <a:endParaRPr lang="en-US" sz="1400" b="1" dirty="0">
              <a:solidFill>
                <a:srgbClr val="474747"/>
              </a:solidFill>
            </a:endParaRPr>
          </a:p>
        </p:txBody>
      </p:sp>
      <p:sp>
        <p:nvSpPr>
          <p:cNvPr id="15" name="Rectangle 14"/>
          <p:cNvSpPr/>
          <p:nvPr/>
        </p:nvSpPr>
        <p:spPr>
          <a:xfrm>
            <a:off x="2326719" y="3125449"/>
            <a:ext cx="673394" cy="307777"/>
          </a:xfrm>
          <a:prstGeom prst="rect">
            <a:avLst/>
          </a:prstGeom>
        </p:spPr>
        <p:txBody>
          <a:bodyPr wrap="none">
            <a:spAutoFit/>
          </a:bodyPr>
          <a:lstStyle/>
          <a:p>
            <a:r>
              <a:rPr lang="en-US" sz="1400" b="1" dirty="0" smtClean="0">
                <a:solidFill>
                  <a:srgbClr val="474747"/>
                </a:solidFill>
              </a:rPr>
              <a:t>HDFS</a:t>
            </a:r>
            <a:endParaRPr lang="en-US" sz="1400" b="1" dirty="0"/>
          </a:p>
        </p:txBody>
      </p:sp>
      <p:sp>
        <p:nvSpPr>
          <p:cNvPr id="47" name="Rectangle 46"/>
          <p:cNvSpPr/>
          <p:nvPr/>
        </p:nvSpPr>
        <p:spPr>
          <a:xfrm>
            <a:off x="6123424" y="4026710"/>
            <a:ext cx="1052980" cy="307777"/>
          </a:xfrm>
          <a:prstGeom prst="rect">
            <a:avLst/>
          </a:prstGeom>
        </p:spPr>
        <p:txBody>
          <a:bodyPr wrap="none">
            <a:spAutoFit/>
          </a:bodyPr>
          <a:lstStyle/>
          <a:p>
            <a:r>
              <a:rPr lang="en-US" sz="1400" b="1" dirty="0" smtClean="0">
                <a:solidFill>
                  <a:srgbClr val="474747"/>
                </a:solidFill>
              </a:rPr>
              <a:t>Data </a:t>
            </a:r>
            <a:r>
              <a:rPr lang="en-US" sz="1400" b="1" dirty="0" err="1" smtClean="0">
                <a:solidFill>
                  <a:srgbClr val="474747"/>
                </a:solidFill>
              </a:rPr>
              <a:t>PaaS</a:t>
            </a:r>
            <a:endParaRPr lang="en-US" sz="1400" b="1" dirty="0">
              <a:solidFill>
                <a:srgbClr val="474747"/>
              </a:solidFill>
            </a:endParaRPr>
          </a:p>
        </p:txBody>
      </p:sp>
      <p:sp>
        <p:nvSpPr>
          <p:cNvPr id="50" name="Rectangle 49"/>
          <p:cNvSpPr/>
          <p:nvPr/>
        </p:nvSpPr>
        <p:spPr>
          <a:xfrm>
            <a:off x="6656824" y="2350310"/>
            <a:ext cx="623864" cy="307777"/>
          </a:xfrm>
          <a:prstGeom prst="rect">
            <a:avLst/>
          </a:prstGeom>
        </p:spPr>
        <p:txBody>
          <a:bodyPr wrap="none">
            <a:spAutoFit/>
          </a:bodyPr>
          <a:lstStyle/>
          <a:p>
            <a:r>
              <a:rPr lang="en-US" sz="1400" b="1" dirty="0" err="1" smtClean="0">
                <a:solidFill>
                  <a:srgbClr val="474747"/>
                </a:solidFill>
              </a:rPr>
              <a:t>PaaS</a:t>
            </a:r>
            <a:endParaRPr lang="en-US" sz="1400" b="1" dirty="0">
              <a:solidFill>
                <a:srgbClr val="474747"/>
              </a:solidFill>
            </a:endParaRPr>
          </a:p>
        </p:txBody>
      </p:sp>
      <p:sp>
        <p:nvSpPr>
          <p:cNvPr id="51" name="Rectangle 50"/>
          <p:cNvSpPr/>
          <p:nvPr/>
        </p:nvSpPr>
        <p:spPr>
          <a:xfrm>
            <a:off x="1421119" y="2243315"/>
            <a:ext cx="849913" cy="307777"/>
          </a:xfrm>
          <a:prstGeom prst="rect">
            <a:avLst/>
          </a:prstGeom>
        </p:spPr>
        <p:txBody>
          <a:bodyPr wrap="none">
            <a:spAutoFit/>
          </a:bodyPr>
          <a:lstStyle/>
          <a:p>
            <a:r>
              <a:rPr lang="en-US" sz="1400" b="1" dirty="0" err="1" smtClean="0">
                <a:solidFill>
                  <a:srgbClr val="474747"/>
                </a:solidFill>
              </a:rPr>
              <a:t>Hadoop</a:t>
            </a:r>
            <a:endParaRPr lang="en-US" sz="1400" b="1" dirty="0">
              <a:solidFill>
                <a:srgbClr val="474747"/>
              </a:solidFill>
            </a:endParaRPr>
          </a:p>
        </p:txBody>
      </p:sp>
      <p:sp>
        <p:nvSpPr>
          <p:cNvPr id="52" name="Rectangle 51"/>
          <p:cNvSpPr/>
          <p:nvPr/>
        </p:nvSpPr>
        <p:spPr>
          <a:xfrm>
            <a:off x="1573519" y="2471915"/>
            <a:ext cx="790601" cy="307777"/>
          </a:xfrm>
          <a:prstGeom prst="rect">
            <a:avLst/>
          </a:prstGeom>
        </p:spPr>
        <p:txBody>
          <a:bodyPr wrap="none">
            <a:spAutoFit/>
          </a:bodyPr>
          <a:lstStyle/>
          <a:p>
            <a:r>
              <a:rPr lang="en-US" sz="1400" b="1" dirty="0" smtClean="0">
                <a:solidFill>
                  <a:srgbClr val="474747"/>
                </a:solidFill>
              </a:rPr>
              <a:t>Python</a:t>
            </a:r>
            <a:endParaRPr lang="en-US" sz="1400" b="1" dirty="0">
              <a:solidFill>
                <a:srgbClr val="474747"/>
              </a:solidFill>
            </a:endParaRPr>
          </a:p>
        </p:txBody>
      </p:sp>
      <p:sp>
        <p:nvSpPr>
          <p:cNvPr id="16" name="Rectangle 15"/>
          <p:cNvSpPr/>
          <p:nvPr/>
        </p:nvSpPr>
        <p:spPr>
          <a:xfrm>
            <a:off x="1573519" y="1402138"/>
            <a:ext cx="750526" cy="307777"/>
          </a:xfrm>
          <a:prstGeom prst="rect">
            <a:avLst/>
          </a:prstGeom>
        </p:spPr>
        <p:txBody>
          <a:bodyPr wrap="none">
            <a:spAutoFit/>
          </a:bodyPr>
          <a:lstStyle/>
          <a:p>
            <a:r>
              <a:rPr lang="en-US" sz="1400" b="1" dirty="0" err="1" smtClean="0">
                <a:solidFill>
                  <a:srgbClr val="474747"/>
                </a:solidFill>
              </a:rPr>
              <a:t>Madlib</a:t>
            </a:r>
            <a:endParaRPr lang="en-US" b="1" dirty="0"/>
          </a:p>
        </p:txBody>
      </p:sp>
      <p:sp>
        <p:nvSpPr>
          <p:cNvPr id="53" name="Rectangle 52"/>
          <p:cNvSpPr/>
          <p:nvPr/>
        </p:nvSpPr>
        <p:spPr>
          <a:xfrm>
            <a:off x="5361424" y="2578910"/>
            <a:ext cx="1356462" cy="307777"/>
          </a:xfrm>
          <a:prstGeom prst="rect">
            <a:avLst/>
          </a:prstGeom>
        </p:spPr>
        <p:txBody>
          <a:bodyPr wrap="none">
            <a:spAutoFit/>
          </a:bodyPr>
          <a:lstStyle/>
          <a:p>
            <a:r>
              <a:rPr lang="en-US" sz="1400" b="1" dirty="0" err="1" smtClean="0">
                <a:solidFill>
                  <a:srgbClr val="474747"/>
                </a:solidFill>
              </a:rPr>
              <a:t>Cloudfoundry</a:t>
            </a:r>
            <a:endParaRPr lang="en-US" sz="1400" b="1" dirty="0">
              <a:solidFill>
                <a:srgbClr val="474747"/>
              </a:solidFill>
            </a:endParaRPr>
          </a:p>
        </p:txBody>
      </p:sp>
      <p:sp>
        <p:nvSpPr>
          <p:cNvPr id="54" name="Rectangle 53"/>
          <p:cNvSpPr/>
          <p:nvPr/>
        </p:nvSpPr>
        <p:spPr>
          <a:xfrm>
            <a:off x="1954519" y="1706938"/>
            <a:ext cx="1031051" cy="307777"/>
          </a:xfrm>
          <a:prstGeom prst="rect">
            <a:avLst/>
          </a:prstGeom>
        </p:spPr>
        <p:txBody>
          <a:bodyPr wrap="none">
            <a:spAutoFit/>
          </a:bodyPr>
          <a:lstStyle/>
          <a:p>
            <a:r>
              <a:rPr lang="en-US" sz="1400" b="1" dirty="0" smtClean="0">
                <a:solidFill>
                  <a:srgbClr val="474747"/>
                </a:solidFill>
              </a:rPr>
              <a:t>Data Meer</a:t>
            </a:r>
            <a:endParaRPr lang="en-US" b="1" dirty="0"/>
          </a:p>
        </p:txBody>
      </p:sp>
      <p:sp>
        <p:nvSpPr>
          <p:cNvPr id="55" name="Rectangle 54"/>
          <p:cNvSpPr/>
          <p:nvPr/>
        </p:nvSpPr>
        <p:spPr>
          <a:xfrm>
            <a:off x="5764518" y="1521023"/>
            <a:ext cx="1330814" cy="307777"/>
          </a:xfrm>
          <a:prstGeom prst="rect">
            <a:avLst/>
          </a:prstGeom>
        </p:spPr>
        <p:txBody>
          <a:bodyPr wrap="none">
            <a:spAutoFit/>
          </a:bodyPr>
          <a:lstStyle/>
          <a:p>
            <a:r>
              <a:rPr lang="en-US" sz="1400" b="1" dirty="0" err="1" smtClean="0">
                <a:solidFill>
                  <a:srgbClr val="474747"/>
                </a:solidFill>
              </a:rPr>
              <a:t>Karmasphere</a:t>
            </a:r>
            <a:endParaRPr lang="en-US" b="1" dirty="0"/>
          </a:p>
        </p:txBody>
      </p:sp>
      <p:sp>
        <p:nvSpPr>
          <p:cNvPr id="17" name="Rectangle 16"/>
          <p:cNvSpPr/>
          <p:nvPr/>
        </p:nvSpPr>
        <p:spPr>
          <a:xfrm>
            <a:off x="5818624" y="2197910"/>
            <a:ext cx="752129" cy="307777"/>
          </a:xfrm>
          <a:prstGeom prst="rect">
            <a:avLst/>
          </a:prstGeom>
        </p:spPr>
        <p:txBody>
          <a:bodyPr wrap="none">
            <a:spAutoFit/>
          </a:bodyPr>
          <a:lstStyle/>
          <a:p>
            <a:r>
              <a:rPr lang="en-US" sz="1400" b="1" dirty="0" smtClean="0">
                <a:solidFill>
                  <a:srgbClr val="474747"/>
                </a:solidFill>
              </a:rPr>
              <a:t>Spring</a:t>
            </a:r>
            <a:endParaRPr lang="en-US" b="1" dirty="0"/>
          </a:p>
        </p:txBody>
      </p:sp>
      <p:sp>
        <p:nvSpPr>
          <p:cNvPr id="56" name="Rectangle 55"/>
          <p:cNvSpPr/>
          <p:nvPr/>
        </p:nvSpPr>
        <p:spPr>
          <a:xfrm>
            <a:off x="1497319" y="3919715"/>
            <a:ext cx="1319592" cy="307777"/>
          </a:xfrm>
          <a:prstGeom prst="rect">
            <a:avLst/>
          </a:prstGeom>
        </p:spPr>
        <p:txBody>
          <a:bodyPr wrap="none">
            <a:spAutoFit/>
          </a:bodyPr>
          <a:lstStyle/>
          <a:p>
            <a:r>
              <a:rPr lang="en-US" sz="1400" b="1" dirty="0" smtClean="0">
                <a:solidFill>
                  <a:srgbClr val="474747"/>
                </a:solidFill>
              </a:rPr>
              <a:t>Data-Director</a:t>
            </a:r>
            <a:endParaRPr lang="en-US" sz="1400" b="1" dirty="0">
              <a:solidFill>
                <a:srgbClr val="474747"/>
              </a:solidFill>
            </a:endParaRPr>
          </a:p>
        </p:txBody>
      </p:sp>
      <p:sp>
        <p:nvSpPr>
          <p:cNvPr id="57" name="Rectangle 56"/>
          <p:cNvSpPr/>
          <p:nvPr/>
        </p:nvSpPr>
        <p:spPr>
          <a:xfrm>
            <a:off x="1802119" y="4148315"/>
            <a:ext cx="1260281" cy="307777"/>
          </a:xfrm>
          <a:prstGeom prst="rect">
            <a:avLst/>
          </a:prstGeom>
        </p:spPr>
        <p:txBody>
          <a:bodyPr wrap="none">
            <a:spAutoFit/>
          </a:bodyPr>
          <a:lstStyle/>
          <a:p>
            <a:r>
              <a:rPr lang="en-US" sz="1400" b="1" dirty="0" smtClean="0">
                <a:solidFill>
                  <a:srgbClr val="474747"/>
                </a:solidFill>
              </a:rPr>
              <a:t>EMC Chorus</a:t>
            </a:r>
            <a:endParaRPr lang="en-US" sz="1400" b="1" dirty="0">
              <a:solidFill>
                <a:srgbClr val="474747"/>
              </a:solidFill>
            </a:endParaRPr>
          </a:p>
        </p:txBody>
      </p:sp>
      <p:sp>
        <p:nvSpPr>
          <p:cNvPr id="2" name="Rectangle 1"/>
          <p:cNvSpPr/>
          <p:nvPr/>
        </p:nvSpPr>
        <p:spPr>
          <a:xfrm>
            <a:off x="6831318" y="1749623"/>
            <a:ext cx="846194" cy="307777"/>
          </a:xfrm>
          <a:prstGeom prst="rect">
            <a:avLst/>
          </a:prstGeom>
        </p:spPr>
        <p:txBody>
          <a:bodyPr wrap="none">
            <a:spAutoFit/>
          </a:bodyPr>
          <a:lstStyle/>
          <a:p>
            <a:r>
              <a:rPr lang="en-US" sz="1400" b="1"/>
              <a:t>Tableau</a:t>
            </a:r>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79709472"/>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Unifying the </a:t>
            </a:r>
            <a:r>
              <a:rPr lang="en-US" dirty="0" err="1" smtClean="0"/>
              <a:t>Big Data Platform </a:t>
            </a:r>
            <a:r>
              <a:rPr lang="en-US" dirty="0" smtClean="0"/>
              <a:t>using Virtualization</a:t>
            </a:r>
            <a:endParaRPr lang="en-US" dirty="0"/>
          </a:p>
        </p:txBody>
      </p:sp>
      <p:sp>
        <p:nvSpPr>
          <p:cNvPr id="3" name="Text Placeholder 2"/>
          <p:cNvSpPr>
            <a:spLocks noGrp="1"/>
          </p:cNvSpPr>
          <p:nvPr>
            <p:ph type="body" sz="quarter" idx="13"/>
          </p:nvPr>
        </p:nvSpPr>
        <p:spPr/>
        <p:txBody>
          <a:bodyPr/>
          <a:lstStyle/>
          <a:p>
            <a:r>
              <a:rPr lang="en-US" dirty="0" smtClean="0"/>
              <a:t>Goals</a:t>
            </a:r>
          </a:p>
          <a:p>
            <a:pPr lvl="1"/>
            <a:r>
              <a:rPr lang="en-US" dirty="0" smtClean="0"/>
              <a:t>Make it fast and easy to provision new </a:t>
            </a:r>
            <a:r>
              <a:rPr lang="en-US" dirty="0" err="1" smtClean="0"/>
              <a:t>data</a:t>
            </a:r>
            <a:r>
              <a:rPr lang="en-US" dirty="0" smtClean="0"/>
              <a:t> Clusters on Demand</a:t>
            </a:r>
          </a:p>
          <a:p>
            <a:pPr lvl="1"/>
            <a:r>
              <a:rPr lang="en-US" dirty="0"/>
              <a:t>Allow Mixing of Workloads</a:t>
            </a:r>
            <a:endParaRPr lang="en-US" dirty="0" smtClean="0"/>
          </a:p>
          <a:p>
            <a:pPr lvl="1"/>
            <a:r>
              <a:rPr lang="en-US" dirty="0" smtClean="0"/>
              <a:t>Leverage virtual machines to provide isolation (esp. for Multi-tenant)</a:t>
            </a:r>
          </a:p>
          <a:p>
            <a:pPr lvl="1"/>
            <a:r>
              <a:rPr lang="en-US" dirty="0" smtClean="0"/>
              <a:t>Optimize </a:t>
            </a:r>
            <a:r>
              <a:rPr lang="en-US" dirty="0" err="1"/>
              <a:t>data</a:t>
            </a:r>
            <a:r>
              <a:rPr lang="en-US" dirty="0" smtClean="0"/>
              <a:t> performance based on virtual topologies</a:t>
            </a:r>
          </a:p>
          <a:p>
            <a:pPr lvl="1"/>
            <a:r>
              <a:rPr lang="en-US" dirty="0" smtClean="0"/>
              <a:t>Make the system reliable based on virtual topologies</a:t>
            </a:r>
          </a:p>
          <a:p>
            <a:r>
              <a:rPr lang="en-US" dirty="0" smtClean="0"/>
              <a:t>Leveraging Virtualization</a:t>
            </a:r>
          </a:p>
          <a:p>
            <a:pPr lvl="1"/>
            <a:r>
              <a:rPr lang="en-US" dirty="0" smtClean="0"/>
              <a:t>Elastic scale </a:t>
            </a:r>
          </a:p>
          <a:p>
            <a:pPr lvl="1"/>
            <a:r>
              <a:rPr lang="en-US" dirty="0" smtClean="0"/>
              <a:t>Use high-availability to protect key services, e.g., Hadoop’s </a:t>
            </a:r>
            <a:r>
              <a:rPr lang="en-US" dirty="0" err="1" smtClean="0"/>
              <a:t>namenode</a:t>
            </a:r>
            <a:r>
              <a:rPr lang="en-US" dirty="0" smtClean="0"/>
              <a:t>/job tracker</a:t>
            </a:r>
          </a:p>
          <a:p>
            <a:pPr lvl="1"/>
            <a:r>
              <a:rPr lang="en-US" dirty="0" smtClean="0"/>
              <a:t>Resource controls and sharing: re-use underutilized memory, </a:t>
            </a:r>
            <a:r>
              <a:rPr lang="en-US" dirty="0" err="1" smtClean="0"/>
              <a:t>cpu</a:t>
            </a:r>
            <a:endParaRPr lang="en-US" dirty="0" smtClean="0"/>
          </a:p>
          <a:p>
            <a:pPr lvl="1"/>
            <a:r>
              <a:rPr lang="en-US" dirty="0" smtClean="0"/>
              <a:t>Prioritize Workloads: limit or guarantee resource usage in a mixed environment</a:t>
            </a:r>
          </a:p>
          <a:p>
            <a:pPr lvl="1"/>
            <a:endParaRPr lang="en-US" dirty="0" smtClean="0"/>
          </a:p>
          <a:p>
            <a:endParaRPr lang="en-US" dirty="0"/>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39265358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65" name="Group 18"/>
          <p:cNvGrpSpPr>
            <a:grpSpLocks/>
          </p:cNvGrpSpPr>
          <p:nvPr/>
        </p:nvGrpSpPr>
        <p:grpSpPr bwMode="auto">
          <a:xfrm>
            <a:off x="-304800" y="990600"/>
            <a:ext cx="2128837" cy="1288189"/>
            <a:chOff x="83721" y="4422320"/>
            <a:chExt cx="3048001" cy="1995742"/>
          </a:xfrm>
        </p:grpSpPr>
        <p:pic>
          <p:nvPicPr>
            <p:cNvPr id="66" name="Picture 6" descr="ICON_Datacenter_wStorage_3up_Q408"/>
            <p:cNvPicPr>
              <a:picLocks noChangeAspect="1" noChangeArrowheads="1"/>
            </p:cNvPicPr>
            <p:nvPr/>
          </p:nvPicPr>
          <p:blipFill>
            <a:blip r:embed="rId3" cstate="print"/>
            <a:srcRect/>
            <a:stretch>
              <a:fillRect/>
            </a:stretch>
          </p:blipFill>
          <p:spPr bwMode="auto">
            <a:xfrm>
              <a:off x="1682145" y="4422320"/>
              <a:ext cx="914400" cy="1128503"/>
            </a:xfrm>
            <a:prstGeom prst="rect">
              <a:avLst/>
            </a:prstGeom>
            <a:noFill/>
            <a:ln w="9525">
              <a:noFill/>
              <a:miter lim="800000"/>
              <a:headEnd/>
              <a:tailEnd/>
            </a:ln>
          </p:spPr>
        </p:pic>
        <p:pic>
          <p:nvPicPr>
            <p:cNvPr id="67" name="Picture 6" descr="ICON_Datacenter_wStorage_3up_Q408"/>
            <p:cNvPicPr>
              <a:picLocks noChangeAspect="1" noChangeArrowheads="1"/>
            </p:cNvPicPr>
            <p:nvPr/>
          </p:nvPicPr>
          <p:blipFill>
            <a:blip r:embed="rId3" cstate="print"/>
            <a:srcRect/>
            <a:stretch>
              <a:fillRect/>
            </a:stretch>
          </p:blipFill>
          <p:spPr bwMode="auto">
            <a:xfrm>
              <a:off x="1320195" y="4555670"/>
              <a:ext cx="914400" cy="1128503"/>
            </a:xfrm>
            <a:prstGeom prst="rect">
              <a:avLst/>
            </a:prstGeom>
            <a:noFill/>
            <a:ln w="9525">
              <a:noFill/>
              <a:miter lim="800000"/>
              <a:headEnd/>
              <a:tailEnd/>
            </a:ln>
          </p:spPr>
        </p:pic>
        <p:pic>
          <p:nvPicPr>
            <p:cNvPr id="68" name="Picture 6" descr="ICON_Datacenter_wStorage_3up_Q408"/>
            <p:cNvPicPr>
              <a:picLocks noChangeAspect="1" noChangeArrowheads="1"/>
            </p:cNvPicPr>
            <p:nvPr/>
          </p:nvPicPr>
          <p:blipFill>
            <a:blip r:embed="rId3" cstate="print"/>
            <a:srcRect/>
            <a:stretch>
              <a:fillRect/>
            </a:stretch>
          </p:blipFill>
          <p:spPr bwMode="auto">
            <a:xfrm>
              <a:off x="958245" y="4708070"/>
              <a:ext cx="914400" cy="1128503"/>
            </a:xfrm>
            <a:prstGeom prst="rect">
              <a:avLst/>
            </a:prstGeom>
            <a:noFill/>
            <a:ln w="9525">
              <a:noFill/>
              <a:miter lim="800000"/>
              <a:headEnd/>
              <a:tailEnd/>
            </a:ln>
          </p:spPr>
        </p:pic>
        <p:sp>
          <p:nvSpPr>
            <p:cNvPr id="69" name="Oval 68"/>
            <p:cNvSpPr/>
            <p:nvPr/>
          </p:nvSpPr>
          <p:spPr bwMode="auto">
            <a:xfrm>
              <a:off x="83721" y="6075071"/>
              <a:ext cx="3048001" cy="342991"/>
            </a:xfrm>
            <a:prstGeom prst="ellipse">
              <a:avLst/>
            </a:prstGeom>
            <a:noFill/>
            <a:ln>
              <a:noFill/>
              <a:headEnd/>
              <a:tailEnd/>
            </a:ln>
            <a:effectLst/>
          </p:spPr>
          <p:style>
            <a:lnRef idx="1">
              <a:schemeClr val="accent3"/>
            </a:lnRef>
            <a:fillRef idx="3">
              <a:schemeClr val="accent3"/>
            </a:fillRef>
            <a:effectRef idx="2">
              <a:schemeClr val="accent3"/>
            </a:effectRef>
            <a:fontRef idx="minor">
              <a:schemeClr val="lt1"/>
            </a:fontRef>
          </p:style>
          <p:txBody>
            <a:bodyPr wrap="none" lIns="0" tIns="0" rIns="0" bIns="0" anchor="ctr"/>
            <a:lstStyle/>
            <a:p>
              <a:pPr algn="ctr" fontAlgn="auto">
                <a:spcBef>
                  <a:spcPts val="0"/>
                </a:spcBef>
                <a:spcAft>
                  <a:spcPct val="40000"/>
                </a:spcAft>
                <a:defRPr/>
              </a:pPr>
              <a:r>
                <a:rPr lang="en-US" sz="1400" dirty="0" err="1" smtClean="0">
                  <a:solidFill>
                    <a:schemeClr val="accent3"/>
                  </a:solidFill>
                </a:rPr>
                <a:t>SQLCluster</a:t>
              </a:r>
              <a:endParaRPr lang="en-US" sz="1400" dirty="0">
                <a:solidFill>
                  <a:schemeClr val="accent3"/>
                </a:solidFill>
              </a:endParaRPr>
            </a:p>
          </p:txBody>
        </p:sp>
      </p:grpSp>
      <p:sp>
        <p:nvSpPr>
          <p:cNvPr id="38" name="Connector 22"/>
          <p:cNvSpPr/>
          <p:nvPr/>
        </p:nvSpPr>
        <p:spPr bwMode="auto">
          <a:xfrm>
            <a:off x="4267200" y="3505200"/>
            <a:ext cx="4419600" cy="548225"/>
          </a:xfrm>
          <a:prstGeom prst="roundRect">
            <a:avLst>
              <a:gd name="adj" fmla="val 7527"/>
            </a:avLst>
          </a:prstGeom>
          <a:gradFill>
            <a:gsLst>
              <a:gs pos="0">
                <a:srgbClr val="0F388A"/>
              </a:gs>
              <a:gs pos="100000">
                <a:srgbClr val="1564AB">
                  <a:alpha val="98824"/>
                </a:srgbClr>
              </a:gs>
            </a:gsLst>
          </a:gradFill>
          <a:ln w="12700">
            <a:solidFill>
              <a:srgbClr val="1A448A"/>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nchorCtr="1"/>
          <a:lstStyle/>
          <a:p>
            <a:pPr algn="ctr">
              <a:lnSpc>
                <a:spcPct val="85000"/>
              </a:lnSpc>
              <a:buClr>
                <a:srgbClr val="000000"/>
              </a:buClr>
              <a:defRPr/>
            </a:pPr>
            <a:r>
              <a:rPr lang="en-US" sz="1600" b="1" dirty="0" err="1" smtClean="0">
                <a:solidFill>
                  <a:srgbClr val="FFFFFF"/>
                </a:solidFill>
              </a:rPr>
              <a:t>Unifed</a:t>
            </a:r>
            <a:r>
              <a:rPr lang="en-US" sz="1600" b="1" dirty="0" smtClean="0">
                <a:solidFill>
                  <a:srgbClr val="FFFFFF"/>
                </a:solidFill>
              </a:rPr>
              <a:t> Analytics Infrastructure</a:t>
            </a:r>
            <a:endParaRPr lang="en-US" sz="1600" b="1" dirty="0">
              <a:solidFill>
                <a:srgbClr val="FFFFFF"/>
              </a:solidFill>
            </a:endParaRPr>
          </a:p>
        </p:txBody>
      </p:sp>
      <p:grpSp>
        <p:nvGrpSpPr>
          <p:cNvPr id="5" name="Group 18"/>
          <p:cNvGrpSpPr>
            <a:grpSpLocks/>
          </p:cNvGrpSpPr>
          <p:nvPr/>
        </p:nvGrpSpPr>
        <p:grpSpPr bwMode="auto">
          <a:xfrm>
            <a:off x="0" y="3581400"/>
            <a:ext cx="2128837" cy="1288189"/>
            <a:chOff x="83721" y="4422320"/>
            <a:chExt cx="3048001" cy="1995742"/>
          </a:xfrm>
        </p:grpSpPr>
        <p:pic>
          <p:nvPicPr>
            <p:cNvPr id="32790" name="Picture 6" descr="ICON_Datacenter_wStorage_3up_Q408"/>
            <p:cNvPicPr>
              <a:picLocks noChangeAspect="1" noChangeArrowheads="1"/>
            </p:cNvPicPr>
            <p:nvPr/>
          </p:nvPicPr>
          <p:blipFill>
            <a:blip r:embed="rId3" cstate="print"/>
            <a:srcRect/>
            <a:stretch>
              <a:fillRect/>
            </a:stretch>
          </p:blipFill>
          <p:spPr bwMode="auto">
            <a:xfrm>
              <a:off x="1682145" y="4422320"/>
              <a:ext cx="914400" cy="1128503"/>
            </a:xfrm>
            <a:prstGeom prst="rect">
              <a:avLst/>
            </a:prstGeom>
            <a:noFill/>
            <a:ln w="9525">
              <a:noFill/>
              <a:miter lim="800000"/>
              <a:headEnd/>
              <a:tailEnd/>
            </a:ln>
          </p:spPr>
        </p:pic>
        <p:pic>
          <p:nvPicPr>
            <p:cNvPr id="32791" name="Picture 6" descr="ICON_Datacenter_wStorage_3up_Q408"/>
            <p:cNvPicPr>
              <a:picLocks noChangeAspect="1" noChangeArrowheads="1"/>
            </p:cNvPicPr>
            <p:nvPr/>
          </p:nvPicPr>
          <p:blipFill>
            <a:blip r:embed="rId3" cstate="print"/>
            <a:srcRect/>
            <a:stretch>
              <a:fillRect/>
            </a:stretch>
          </p:blipFill>
          <p:spPr bwMode="auto">
            <a:xfrm>
              <a:off x="1320195" y="4555670"/>
              <a:ext cx="914400" cy="1128503"/>
            </a:xfrm>
            <a:prstGeom prst="rect">
              <a:avLst/>
            </a:prstGeom>
            <a:noFill/>
            <a:ln w="9525">
              <a:noFill/>
              <a:miter lim="800000"/>
              <a:headEnd/>
              <a:tailEnd/>
            </a:ln>
          </p:spPr>
        </p:pic>
        <p:pic>
          <p:nvPicPr>
            <p:cNvPr id="32792" name="Picture 6" descr="ICON_Datacenter_wStorage_3up_Q408"/>
            <p:cNvPicPr>
              <a:picLocks noChangeAspect="1" noChangeArrowheads="1"/>
            </p:cNvPicPr>
            <p:nvPr/>
          </p:nvPicPr>
          <p:blipFill>
            <a:blip r:embed="rId3" cstate="print"/>
            <a:srcRect/>
            <a:stretch>
              <a:fillRect/>
            </a:stretch>
          </p:blipFill>
          <p:spPr bwMode="auto">
            <a:xfrm>
              <a:off x="958245" y="4708070"/>
              <a:ext cx="914400" cy="1128503"/>
            </a:xfrm>
            <a:prstGeom prst="rect">
              <a:avLst/>
            </a:prstGeom>
            <a:noFill/>
            <a:ln w="9525">
              <a:noFill/>
              <a:miter lim="800000"/>
              <a:headEnd/>
              <a:tailEnd/>
            </a:ln>
          </p:spPr>
        </p:pic>
        <p:sp>
          <p:nvSpPr>
            <p:cNvPr id="44" name="Oval 43"/>
            <p:cNvSpPr/>
            <p:nvPr/>
          </p:nvSpPr>
          <p:spPr bwMode="auto">
            <a:xfrm>
              <a:off x="83721" y="6075071"/>
              <a:ext cx="3048001" cy="342991"/>
            </a:xfrm>
            <a:prstGeom prst="ellipse">
              <a:avLst/>
            </a:prstGeom>
            <a:noFill/>
            <a:ln>
              <a:noFill/>
              <a:headEnd/>
              <a:tailEnd/>
            </a:ln>
            <a:effectLst/>
          </p:spPr>
          <p:style>
            <a:lnRef idx="1">
              <a:schemeClr val="accent3"/>
            </a:lnRef>
            <a:fillRef idx="3">
              <a:schemeClr val="accent3"/>
            </a:fillRef>
            <a:effectRef idx="2">
              <a:schemeClr val="accent3"/>
            </a:effectRef>
            <a:fontRef idx="minor">
              <a:schemeClr val="lt1"/>
            </a:fontRef>
          </p:style>
          <p:txBody>
            <a:bodyPr wrap="none" lIns="0" tIns="0" rIns="0" bIns="0" anchor="ctr"/>
            <a:lstStyle/>
            <a:p>
              <a:pPr algn="ctr" fontAlgn="auto">
                <a:spcBef>
                  <a:spcPts val="0"/>
                </a:spcBef>
                <a:spcAft>
                  <a:spcPct val="40000"/>
                </a:spcAft>
                <a:defRPr/>
              </a:pPr>
              <a:r>
                <a:rPr lang="en-US" sz="1400" dirty="0" err="1" smtClean="0">
                  <a:solidFill>
                    <a:schemeClr val="accent3"/>
                  </a:solidFill>
                </a:rPr>
                <a:t>Hadoop</a:t>
              </a:r>
              <a:r>
                <a:rPr lang="en-US" sz="1400" dirty="0" smtClean="0">
                  <a:solidFill>
                    <a:schemeClr val="accent3"/>
                  </a:solidFill>
                </a:rPr>
                <a:t> Cluster</a:t>
              </a:r>
              <a:endParaRPr lang="en-US" sz="1400" dirty="0">
                <a:solidFill>
                  <a:schemeClr val="accent3"/>
                </a:solidFill>
              </a:endParaRPr>
            </a:p>
          </p:txBody>
        </p:sp>
      </p:grpSp>
      <p:grpSp>
        <p:nvGrpSpPr>
          <p:cNvPr id="7" name="Group 19"/>
          <p:cNvGrpSpPr>
            <a:grpSpLocks/>
          </p:cNvGrpSpPr>
          <p:nvPr/>
        </p:nvGrpSpPr>
        <p:grpSpPr bwMode="auto">
          <a:xfrm>
            <a:off x="4942393" y="3916363"/>
            <a:ext cx="2303464" cy="1036637"/>
            <a:chOff x="6544079" y="4614599"/>
            <a:chExt cx="2303463" cy="1036683"/>
          </a:xfrm>
        </p:grpSpPr>
        <p:pic>
          <p:nvPicPr>
            <p:cNvPr id="35" name="Picture 27" descr="ICON_Cloud_Q308"/>
            <p:cNvPicPr>
              <a:picLocks noChangeAspect="1" noChangeArrowheads="1"/>
            </p:cNvPicPr>
            <p:nvPr/>
          </p:nvPicPr>
          <p:blipFill>
            <a:blip r:embed="rId4" cstate="print"/>
            <a:srcRect/>
            <a:stretch>
              <a:fillRect/>
            </a:stretch>
          </p:blipFill>
          <p:spPr bwMode="auto">
            <a:xfrm>
              <a:off x="6544079" y="4614599"/>
              <a:ext cx="1389062" cy="884276"/>
            </a:xfrm>
            <a:prstGeom prst="rect">
              <a:avLst/>
            </a:prstGeom>
            <a:noFill/>
            <a:ln>
              <a:noFill/>
            </a:ln>
            <a:effectLst>
              <a:outerShdw blurRad="152400" dist="190500" dir="5400000" sx="90000" sy="-19000" rotWithShape="0">
                <a:prstClr val="black">
                  <a:alpha val="15000"/>
                </a:prstClr>
              </a:outerShdw>
            </a:effectLst>
            <a:extLst/>
          </p:spPr>
        </p:pic>
        <p:pic>
          <p:nvPicPr>
            <p:cNvPr id="23" name="Picture 27" descr="ICON_Cloud_Q308"/>
            <p:cNvPicPr>
              <a:picLocks noChangeAspect="1" noChangeArrowheads="1"/>
            </p:cNvPicPr>
            <p:nvPr/>
          </p:nvPicPr>
          <p:blipFill>
            <a:blip r:embed="rId4" cstate="print">
              <a:grayscl/>
            </a:blip>
            <a:srcRect/>
            <a:stretch>
              <a:fillRect/>
            </a:stretch>
          </p:blipFill>
          <p:spPr bwMode="auto">
            <a:xfrm>
              <a:off x="7458480" y="4767006"/>
              <a:ext cx="1389062" cy="884276"/>
            </a:xfrm>
            <a:prstGeom prst="rect">
              <a:avLst/>
            </a:prstGeom>
            <a:noFill/>
            <a:ln>
              <a:noFill/>
            </a:ln>
            <a:effectLst>
              <a:outerShdw blurRad="152400" dist="190500" dir="5400000" sx="90000" sy="-19000" rotWithShape="0">
                <a:prstClr val="black">
                  <a:alpha val="15000"/>
                </a:prstClr>
              </a:outerShdw>
            </a:effectLst>
            <a:extLst/>
          </p:spPr>
        </p:pic>
        <p:sp>
          <p:nvSpPr>
            <p:cNvPr id="36" name="TextBox 35"/>
            <p:cNvSpPr txBox="1"/>
            <p:nvPr/>
          </p:nvSpPr>
          <p:spPr bwMode="auto">
            <a:xfrm>
              <a:off x="6925080" y="4919413"/>
              <a:ext cx="614363" cy="307989"/>
            </a:xfrm>
            <a:prstGeom prst="rect">
              <a:avLst/>
            </a:prstGeom>
            <a:noFill/>
          </p:spPr>
          <p:txBody>
            <a:bodyPr wrap="none">
              <a:spAutoFit/>
            </a:bodyPr>
            <a:lstStyle/>
            <a:p>
              <a:pPr fontAlgn="auto">
                <a:spcBef>
                  <a:spcPts val="0"/>
                </a:spcBef>
                <a:spcAft>
                  <a:spcPct val="40000"/>
                </a:spcAft>
                <a:defRPr/>
              </a:pPr>
              <a:r>
                <a:rPr lang="en-US" sz="1400" dirty="0">
                  <a:solidFill>
                    <a:schemeClr val="accent3"/>
                  </a:solidFill>
                  <a:latin typeface="+mn-lt"/>
                  <a:ea typeface="+mn-ea"/>
                  <a:cs typeface="+mn-cs"/>
                </a:rPr>
                <a:t>Private</a:t>
              </a:r>
            </a:p>
          </p:txBody>
        </p:sp>
        <p:sp>
          <p:nvSpPr>
            <p:cNvPr id="24" name="TextBox 23"/>
            <p:cNvSpPr txBox="1"/>
            <p:nvPr/>
          </p:nvSpPr>
          <p:spPr bwMode="auto">
            <a:xfrm>
              <a:off x="7839479" y="5071819"/>
              <a:ext cx="673100" cy="307989"/>
            </a:xfrm>
            <a:prstGeom prst="rect">
              <a:avLst/>
            </a:prstGeom>
            <a:noFill/>
          </p:spPr>
          <p:txBody>
            <a:bodyPr wrap="none">
              <a:spAutoFit/>
            </a:bodyPr>
            <a:lstStyle/>
            <a:p>
              <a:pPr fontAlgn="auto">
                <a:spcBef>
                  <a:spcPts val="0"/>
                </a:spcBef>
                <a:spcAft>
                  <a:spcPct val="40000"/>
                </a:spcAft>
                <a:defRPr/>
              </a:pPr>
              <a:r>
                <a:rPr lang="en-US" sz="1400" dirty="0">
                  <a:solidFill>
                    <a:schemeClr val="accent3"/>
                  </a:solidFill>
                  <a:latin typeface="+mn-lt"/>
                  <a:ea typeface="+mn-ea"/>
                  <a:cs typeface="+mn-cs"/>
                </a:rPr>
                <a:t>Public</a:t>
              </a:r>
            </a:p>
          </p:txBody>
        </p:sp>
      </p:grpSp>
      <p:sp>
        <p:nvSpPr>
          <p:cNvPr id="39" name="Connector 23"/>
          <p:cNvSpPr/>
          <p:nvPr/>
        </p:nvSpPr>
        <p:spPr bwMode="auto">
          <a:xfrm>
            <a:off x="4256593" y="2667000"/>
            <a:ext cx="1295400" cy="668855"/>
          </a:xfrm>
          <a:prstGeom prst="roundRect">
            <a:avLst>
              <a:gd name="adj" fmla="val 9558"/>
            </a:avLst>
          </a:prstGeom>
          <a:gradFill flip="none" rotWithShape="1">
            <a:gsLst>
              <a:gs pos="99000">
                <a:srgbClr val="AAD26B"/>
              </a:gs>
              <a:gs pos="0">
                <a:srgbClr val="6C9E3B"/>
              </a:gs>
            </a:gsLst>
            <a:lin ang="16200000" scaled="0"/>
            <a:tileRect/>
          </a:gradFill>
          <a:ln w="12700">
            <a:solidFill>
              <a:srgbClr val="689739"/>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nchorCtr="1"/>
          <a:lstStyle/>
          <a:p>
            <a:pPr algn="ctr">
              <a:lnSpc>
                <a:spcPct val="85000"/>
              </a:lnSpc>
              <a:buClr>
                <a:srgbClr val="000000"/>
              </a:buClr>
              <a:defRPr/>
            </a:pPr>
            <a:r>
              <a:rPr lang="en-US" sz="1600" b="1" dirty="0" smtClean="0">
                <a:solidFill>
                  <a:srgbClr val="FFFFFF"/>
                </a:solidFill>
              </a:rPr>
              <a:t>Big SQL</a:t>
            </a:r>
            <a:endParaRPr lang="en-US" sz="1600" b="1" dirty="0">
              <a:solidFill>
                <a:srgbClr val="FFFFFF"/>
              </a:solidFill>
            </a:endParaRPr>
          </a:p>
        </p:txBody>
      </p:sp>
      <p:sp>
        <p:nvSpPr>
          <p:cNvPr id="32784" name="Title 1"/>
          <p:cNvSpPr>
            <a:spLocks noGrp="1"/>
          </p:cNvSpPr>
          <p:nvPr>
            <p:ph type="title"/>
          </p:nvPr>
        </p:nvSpPr>
        <p:spPr/>
        <p:txBody>
          <a:bodyPr/>
          <a:lstStyle/>
          <a:p>
            <a:r>
              <a:rPr lang="en-US" sz="2000" dirty="0" smtClean="0">
                <a:latin typeface="Arial" charset="0"/>
              </a:rPr>
              <a:t>A Unified Analytics Cloud Significantly Simplifies</a:t>
            </a:r>
          </a:p>
        </p:txBody>
      </p:sp>
      <p:sp>
        <p:nvSpPr>
          <p:cNvPr id="27" name="Connector 23"/>
          <p:cNvSpPr/>
          <p:nvPr/>
        </p:nvSpPr>
        <p:spPr bwMode="auto">
          <a:xfrm>
            <a:off x="7075993" y="2667000"/>
            <a:ext cx="1241296" cy="668855"/>
          </a:xfrm>
          <a:prstGeom prst="roundRect">
            <a:avLst>
              <a:gd name="adj" fmla="val 9558"/>
            </a:avLst>
          </a:prstGeom>
          <a:gradFill flip="none" rotWithShape="1">
            <a:gsLst>
              <a:gs pos="99000">
                <a:schemeClr val="accent5">
                  <a:lumMod val="40000"/>
                  <a:lumOff val="60000"/>
                </a:schemeClr>
              </a:gs>
              <a:gs pos="0">
                <a:schemeClr val="accent5">
                  <a:lumMod val="60000"/>
                  <a:lumOff val="40000"/>
                </a:schemeClr>
              </a:gs>
            </a:gsLst>
            <a:lin ang="16200000" scaled="0"/>
            <a:tileRect/>
          </a:gradFill>
          <a:ln w="12700">
            <a:solidFill>
              <a:schemeClr val="accent5">
                <a:lumMod val="60000"/>
                <a:lumOff val="40000"/>
              </a:schemeClr>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nchorCtr="1"/>
          <a:lstStyle/>
          <a:p>
            <a:pPr algn="ctr">
              <a:lnSpc>
                <a:spcPct val="85000"/>
              </a:lnSpc>
              <a:buClr>
                <a:srgbClr val="000000"/>
              </a:buClr>
              <a:defRPr/>
            </a:pPr>
            <a:r>
              <a:rPr lang="en-US" sz="1600" b="1" dirty="0" err="1" smtClean="0">
                <a:solidFill>
                  <a:schemeClr val="tx1">
                    <a:lumMod val="90000"/>
                    <a:lumOff val="10000"/>
                  </a:schemeClr>
                </a:solidFill>
              </a:rPr>
              <a:t>Hadoop</a:t>
            </a:r>
            <a:endParaRPr lang="en-US" sz="1600" b="1" dirty="0">
              <a:solidFill>
                <a:schemeClr val="tx1">
                  <a:lumMod val="90000"/>
                  <a:lumOff val="10000"/>
                </a:schemeClr>
              </a:solidFill>
            </a:endParaRPr>
          </a:p>
        </p:txBody>
      </p:sp>
      <p:sp>
        <p:nvSpPr>
          <p:cNvPr id="9" name="Right Arrow 8"/>
          <p:cNvSpPr/>
          <p:nvPr/>
        </p:nvSpPr>
        <p:spPr bwMode="auto">
          <a:xfrm>
            <a:off x="2590800" y="2971800"/>
            <a:ext cx="1219200" cy="990600"/>
          </a:xfrm>
          <a:prstGeom prst="rightArrow">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0800000" scaled="1"/>
            <a:tileRect/>
          </a:gradFill>
          <a:ln w="12700">
            <a:no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sp>
        <p:nvSpPr>
          <p:cNvPr id="46" name="Connector 23"/>
          <p:cNvSpPr/>
          <p:nvPr/>
        </p:nvSpPr>
        <p:spPr bwMode="auto">
          <a:xfrm>
            <a:off x="5704393" y="2667000"/>
            <a:ext cx="925007" cy="668855"/>
          </a:xfrm>
          <a:prstGeom prst="roundRect">
            <a:avLst>
              <a:gd name="adj" fmla="val 9558"/>
            </a:avLst>
          </a:prstGeom>
          <a:gradFill flip="none" rotWithShape="1">
            <a:gsLst>
              <a:gs pos="99000">
                <a:schemeClr val="accent2">
                  <a:lumMod val="60000"/>
                  <a:lumOff val="40000"/>
                </a:schemeClr>
              </a:gs>
              <a:gs pos="0">
                <a:schemeClr val="accent2">
                  <a:lumMod val="75000"/>
                </a:schemeClr>
              </a:gs>
            </a:gsLst>
            <a:lin ang="16200000" scaled="0"/>
            <a:tileRect/>
          </a:gradFill>
          <a:ln w="12700">
            <a:solidFill>
              <a:schemeClr val="accent2">
                <a:lumMod val="60000"/>
                <a:lumOff val="40000"/>
              </a:schemeClr>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nchorCtr="1"/>
          <a:lstStyle/>
          <a:p>
            <a:pPr algn="ctr">
              <a:lnSpc>
                <a:spcPct val="85000"/>
              </a:lnSpc>
              <a:buClr>
                <a:srgbClr val="000000"/>
              </a:buClr>
              <a:defRPr/>
            </a:pPr>
            <a:r>
              <a:rPr lang="en-US" sz="1600" b="1" dirty="0" err="1" smtClean="0">
                <a:solidFill>
                  <a:schemeClr val="tx1">
                    <a:lumMod val="75000"/>
                    <a:lumOff val="25000"/>
                  </a:schemeClr>
                </a:solidFill>
              </a:rPr>
              <a:t>NoSQL</a:t>
            </a:r>
            <a:endParaRPr lang="en-US" sz="1600" b="1" dirty="0">
              <a:solidFill>
                <a:schemeClr val="tx1">
                  <a:lumMod val="75000"/>
                  <a:lumOff val="25000"/>
                </a:schemeClr>
              </a:solidFill>
            </a:endParaRPr>
          </a:p>
        </p:txBody>
      </p:sp>
      <p:grpSp>
        <p:nvGrpSpPr>
          <p:cNvPr id="43" name="Group 18"/>
          <p:cNvGrpSpPr>
            <a:grpSpLocks/>
          </p:cNvGrpSpPr>
          <p:nvPr/>
        </p:nvGrpSpPr>
        <p:grpSpPr bwMode="auto">
          <a:xfrm>
            <a:off x="838200" y="4876800"/>
            <a:ext cx="2128837" cy="1288189"/>
            <a:chOff x="83721" y="4422320"/>
            <a:chExt cx="3048001" cy="1995742"/>
          </a:xfrm>
        </p:grpSpPr>
        <p:pic>
          <p:nvPicPr>
            <p:cNvPr id="48" name="Picture 6" descr="ICON_Datacenter_wStorage_3up_Q408"/>
            <p:cNvPicPr>
              <a:picLocks noChangeAspect="1" noChangeArrowheads="1"/>
            </p:cNvPicPr>
            <p:nvPr/>
          </p:nvPicPr>
          <p:blipFill>
            <a:blip r:embed="rId3" cstate="print"/>
            <a:srcRect/>
            <a:stretch>
              <a:fillRect/>
            </a:stretch>
          </p:blipFill>
          <p:spPr bwMode="auto">
            <a:xfrm>
              <a:off x="1682145" y="4422320"/>
              <a:ext cx="914400" cy="1128503"/>
            </a:xfrm>
            <a:prstGeom prst="rect">
              <a:avLst/>
            </a:prstGeom>
            <a:noFill/>
            <a:ln w="9525">
              <a:noFill/>
              <a:miter lim="800000"/>
              <a:headEnd/>
              <a:tailEnd/>
            </a:ln>
          </p:spPr>
        </p:pic>
        <p:pic>
          <p:nvPicPr>
            <p:cNvPr id="49" name="Picture 6" descr="ICON_Datacenter_wStorage_3up_Q408"/>
            <p:cNvPicPr>
              <a:picLocks noChangeAspect="1" noChangeArrowheads="1"/>
            </p:cNvPicPr>
            <p:nvPr/>
          </p:nvPicPr>
          <p:blipFill>
            <a:blip r:embed="rId3" cstate="print"/>
            <a:srcRect/>
            <a:stretch>
              <a:fillRect/>
            </a:stretch>
          </p:blipFill>
          <p:spPr bwMode="auto">
            <a:xfrm>
              <a:off x="1320195" y="4555670"/>
              <a:ext cx="914400" cy="1128503"/>
            </a:xfrm>
            <a:prstGeom prst="rect">
              <a:avLst/>
            </a:prstGeom>
            <a:noFill/>
            <a:ln w="9525">
              <a:noFill/>
              <a:miter lim="800000"/>
              <a:headEnd/>
              <a:tailEnd/>
            </a:ln>
          </p:spPr>
        </p:pic>
        <p:pic>
          <p:nvPicPr>
            <p:cNvPr id="58" name="Picture 6" descr="ICON_Datacenter_wStorage_3up_Q408"/>
            <p:cNvPicPr>
              <a:picLocks noChangeAspect="1" noChangeArrowheads="1"/>
            </p:cNvPicPr>
            <p:nvPr/>
          </p:nvPicPr>
          <p:blipFill>
            <a:blip r:embed="rId3" cstate="print"/>
            <a:srcRect/>
            <a:stretch>
              <a:fillRect/>
            </a:stretch>
          </p:blipFill>
          <p:spPr bwMode="auto">
            <a:xfrm>
              <a:off x="958245" y="4708070"/>
              <a:ext cx="914400" cy="1128503"/>
            </a:xfrm>
            <a:prstGeom prst="rect">
              <a:avLst/>
            </a:prstGeom>
            <a:noFill/>
            <a:ln w="9525">
              <a:noFill/>
              <a:miter lim="800000"/>
              <a:headEnd/>
              <a:tailEnd/>
            </a:ln>
          </p:spPr>
        </p:pic>
        <p:sp>
          <p:nvSpPr>
            <p:cNvPr id="59" name="Oval 58"/>
            <p:cNvSpPr/>
            <p:nvPr/>
          </p:nvSpPr>
          <p:spPr bwMode="auto">
            <a:xfrm>
              <a:off x="83721" y="6075071"/>
              <a:ext cx="3048001" cy="342991"/>
            </a:xfrm>
            <a:prstGeom prst="ellipse">
              <a:avLst/>
            </a:prstGeom>
            <a:noFill/>
            <a:ln>
              <a:noFill/>
              <a:headEnd/>
              <a:tailEnd/>
            </a:ln>
            <a:effectLst/>
          </p:spPr>
          <p:style>
            <a:lnRef idx="1">
              <a:schemeClr val="accent3"/>
            </a:lnRef>
            <a:fillRef idx="3">
              <a:schemeClr val="accent3"/>
            </a:fillRef>
            <a:effectRef idx="2">
              <a:schemeClr val="accent3"/>
            </a:effectRef>
            <a:fontRef idx="minor">
              <a:schemeClr val="lt1"/>
            </a:fontRef>
          </p:style>
          <p:txBody>
            <a:bodyPr wrap="none" lIns="0" tIns="0" rIns="0" bIns="0" anchor="ctr"/>
            <a:lstStyle/>
            <a:p>
              <a:pPr algn="ctr" fontAlgn="auto">
                <a:spcBef>
                  <a:spcPts val="0"/>
                </a:spcBef>
                <a:spcAft>
                  <a:spcPct val="40000"/>
                </a:spcAft>
                <a:defRPr/>
              </a:pPr>
              <a:r>
                <a:rPr lang="en-US" sz="1400" dirty="0" smtClean="0">
                  <a:solidFill>
                    <a:schemeClr val="accent3"/>
                  </a:solidFill>
                </a:rPr>
                <a:t>Decision Support Cluster</a:t>
              </a:r>
              <a:endParaRPr lang="en-US" sz="1400" dirty="0">
                <a:solidFill>
                  <a:schemeClr val="accent3"/>
                </a:solidFill>
              </a:endParaRPr>
            </a:p>
          </p:txBody>
        </p:sp>
      </p:grpSp>
      <p:grpSp>
        <p:nvGrpSpPr>
          <p:cNvPr id="60" name="Group 18"/>
          <p:cNvGrpSpPr>
            <a:grpSpLocks/>
          </p:cNvGrpSpPr>
          <p:nvPr/>
        </p:nvGrpSpPr>
        <p:grpSpPr bwMode="auto">
          <a:xfrm>
            <a:off x="381000" y="2209800"/>
            <a:ext cx="2128837" cy="1288189"/>
            <a:chOff x="83721" y="4422320"/>
            <a:chExt cx="3048001" cy="1995742"/>
          </a:xfrm>
        </p:grpSpPr>
        <p:pic>
          <p:nvPicPr>
            <p:cNvPr id="61" name="Picture 6" descr="ICON_Datacenter_wStorage_3up_Q408"/>
            <p:cNvPicPr>
              <a:picLocks noChangeAspect="1" noChangeArrowheads="1"/>
            </p:cNvPicPr>
            <p:nvPr/>
          </p:nvPicPr>
          <p:blipFill>
            <a:blip r:embed="rId3" cstate="print"/>
            <a:srcRect/>
            <a:stretch>
              <a:fillRect/>
            </a:stretch>
          </p:blipFill>
          <p:spPr bwMode="auto">
            <a:xfrm>
              <a:off x="1682145" y="4422320"/>
              <a:ext cx="914400" cy="1128503"/>
            </a:xfrm>
            <a:prstGeom prst="rect">
              <a:avLst/>
            </a:prstGeom>
            <a:noFill/>
            <a:ln w="9525">
              <a:noFill/>
              <a:miter lim="800000"/>
              <a:headEnd/>
              <a:tailEnd/>
            </a:ln>
          </p:spPr>
        </p:pic>
        <p:pic>
          <p:nvPicPr>
            <p:cNvPr id="62" name="Picture 6" descr="ICON_Datacenter_wStorage_3up_Q408"/>
            <p:cNvPicPr>
              <a:picLocks noChangeAspect="1" noChangeArrowheads="1"/>
            </p:cNvPicPr>
            <p:nvPr/>
          </p:nvPicPr>
          <p:blipFill>
            <a:blip r:embed="rId3" cstate="print"/>
            <a:srcRect/>
            <a:stretch>
              <a:fillRect/>
            </a:stretch>
          </p:blipFill>
          <p:spPr bwMode="auto">
            <a:xfrm>
              <a:off x="1320195" y="4555670"/>
              <a:ext cx="914400" cy="1128503"/>
            </a:xfrm>
            <a:prstGeom prst="rect">
              <a:avLst/>
            </a:prstGeom>
            <a:noFill/>
            <a:ln w="9525">
              <a:noFill/>
              <a:miter lim="800000"/>
              <a:headEnd/>
              <a:tailEnd/>
            </a:ln>
          </p:spPr>
        </p:pic>
        <p:pic>
          <p:nvPicPr>
            <p:cNvPr id="63" name="Picture 6" descr="ICON_Datacenter_wStorage_3up_Q408"/>
            <p:cNvPicPr>
              <a:picLocks noChangeAspect="1" noChangeArrowheads="1"/>
            </p:cNvPicPr>
            <p:nvPr/>
          </p:nvPicPr>
          <p:blipFill>
            <a:blip r:embed="rId3" cstate="print"/>
            <a:srcRect/>
            <a:stretch>
              <a:fillRect/>
            </a:stretch>
          </p:blipFill>
          <p:spPr bwMode="auto">
            <a:xfrm>
              <a:off x="958245" y="4708070"/>
              <a:ext cx="914400" cy="1128503"/>
            </a:xfrm>
            <a:prstGeom prst="rect">
              <a:avLst/>
            </a:prstGeom>
            <a:noFill/>
            <a:ln w="9525">
              <a:noFill/>
              <a:miter lim="800000"/>
              <a:headEnd/>
              <a:tailEnd/>
            </a:ln>
          </p:spPr>
        </p:pic>
        <p:sp>
          <p:nvSpPr>
            <p:cNvPr id="64" name="Oval 63"/>
            <p:cNvSpPr/>
            <p:nvPr/>
          </p:nvSpPr>
          <p:spPr bwMode="auto">
            <a:xfrm>
              <a:off x="83721" y="6075071"/>
              <a:ext cx="3048001" cy="342991"/>
            </a:xfrm>
            <a:prstGeom prst="ellipse">
              <a:avLst/>
            </a:prstGeom>
            <a:noFill/>
            <a:ln>
              <a:noFill/>
              <a:headEnd/>
              <a:tailEnd/>
            </a:ln>
            <a:effectLst/>
          </p:spPr>
          <p:style>
            <a:lnRef idx="1">
              <a:schemeClr val="accent3"/>
            </a:lnRef>
            <a:fillRef idx="3">
              <a:schemeClr val="accent3"/>
            </a:fillRef>
            <a:effectRef idx="2">
              <a:schemeClr val="accent3"/>
            </a:effectRef>
            <a:fontRef idx="minor">
              <a:schemeClr val="lt1"/>
            </a:fontRef>
          </p:style>
          <p:txBody>
            <a:bodyPr wrap="none" lIns="0" tIns="0" rIns="0" bIns="0" anchor="ctr"/>
            <a:lstStyle/>
            <a:p>
              <a:pPr algn="ctr" fontAlgn="auto">
                <a:spcBef>
                  <a:spcPts val="0"/>
                </a:spcBef>
                <a:spcAft>
                  <a:spcPct val="40000"/>
                </a:spcAft>
                <a:defRPr/>
              </a:pPr>
              <a:r>
                <a:rPr lang="en-US" sz="1400" dirty="0" err="1" smtClean="0">
                  <a:solidFill>
                    <a:schemeClr val="accent3"/>
                  </a:solidFill>
                </a:rPr>
                <a:t>NoSQL</a:t>
              </a:r>
              <a:r>
                <a:rPr lang="en-US" sz="1400" dirty="0" smtClean="0">
                  <a:solidFill>
                    <a:schemeClr val="accent3"/>
                  </a:solidFill>
                </a:rPr>
                <a:t> Cluster</a:t>
              </a:r>
              <a:endParaRPr lang="en-US" sz="1400" dirty="0">
                <a:solidFill>
                  <a:schemeClr val="accent3"/>
                </a:solidFill>
              </a:endParaRPr>
            </a:p>
          </p:txBody>
        </p:sp>
      </p:grpSp>
      <p:sp>
        <p:nvSpPr>
          <p:cNvPr id="2" name="Right Arrow 1"/>
          <p:cNvSpPr/>
          <p:nvPr/>
        </p:nvSpPr>
        <p:spPr bwMode="auto">
          <a:xfrm>
            <a:off x="8229600" y="2895600"/>
            <a:ext cx="304800" cy="304800"/>
          </a:xfrm>
          <a:prstGeom prst="rightArrow">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0800000" scaled="1"/>
            <a:tileRect/>
          </a:gradFill>
          <a:ln w="12700">
            <a:solidFill>
              <a:schemeClr val="tx2"/>
            </a:solid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sp>
        <p:nvSpPr>
          <p:cNvPr id="3" name="Left Arrow 2"/>
          <p:cNvSpPr/>
          <p:nvPr/>
        </p:nvSpPr>
        <p:spPr bwMode="auto">
          <a:xfrm>
            <a:off x="6858000" y="2895600"/>
            <a:ext cx="304800" cy="304800"/>
          </a:xfrm>
          <a:prstGeom prst="leftArrow">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0" scaled="1"/>
            <a:tileRect/>
          </a:gradFill>
          <a:ln w="12700">
            <a:solidFill>
              <a:schemeClr val="tx2"/>
            </a:solid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sp>
        <p:nvSpPr>
          <p:cNvPr id="40" name="Text Placeholder 2"/>
          <p:cNvSpPr txBox="1">
            <a:spLocks/>
          </p:cNvSpPr>
          <p:nvPr/>
        </p:nvSpPr>
        <p:spPr>
          <a:xfrm>
            <a:off x="3581399" y="786384"/>
            <a:ext cx="5156073" cy="1423416"/>
          </a:xfrm>
          <a:prstGeom prst="rect">
            <a:avLst/>
          </a:prstGeom>
        </p:spPr>
        <p:txBody>
          <a:bodyPr/>
          <a:lstStyle>
            <a:lvl1pPr marL="233363" indent="-233363" algn="l" rtl="0" eaLnBrk="1" fontAlgn="base" hangingPunct="1">
              <a:lnSpc>
                <a:spcPts val="2400"/>
              </a:lnSpc>
              <a:spcBef>
                <a:spcPts val="1000"/>
              </a:spcBef>
              <a:spcAft>
                <a:spcPct val="0"/>
              </a:spcAft>
              <a:buClr>
                <a:schemeClr val="accent1">
                  <a:lumMod val="75000"/>
                </a:schemeClr>
              </a:buClr>
              <a:buSzPct val="115000"/>
              <a:buFont typeface="Wingdings" pitchFamily="2" charset="2"/>
              <a:buChar char="§"/>
              <a:defRPr sz="2000" b="1">
                <a:solidFill>
                  <a:srgbClr val="333333"/>
                </a:solidFill>
                <a:latin typeface="+mn-lt"/>
                <a:ea typeface="+mn-ea"/>
                <a:cs typeface="+mn-cs"/>
              </a:defRPr>
            </a:lvl1pPr>
            <a:lvl2pPr marL="400050" indent="-171450" algn="l" rtl="0" eaLnBrk="1" fontAlgn="base" hangingPunct="1">
              <a:lnSpc>
                <a:spcPts val="2200"/>
              </a:lnSpc>
              <a:spcBef>
                <a:spcPts val="800"/>
              </a:spcBef>
              <a:spcAft>
                <a:spcPct val="0"/>
              </a:spcAft>
              <a:buClr>
                <a:schemeClr val="accent1">
                  <a:lumMod val="75000"/>
                </a:schemeClr>
              </a:buClr>
              <a:buSzPct val="110000"/>
              <a:buFont typeface="Times" pitchFamily="18" charset="0"/>
              <a:buChar char="•"/>
              <a:defRPr>
                <a:solidFill>
                  <a:srgbClr val="333333"/>
                </a:solidFill>
                <a:latin typeface="+mn-lt"/>
                <a:ea typeface="+mn-ea"/>
              </a:defRPr>
            </a:lvl2pPr>
            <a:lvl3pPr marL="628650" indent="-171450" algn="l" rtl="0" eaLnBrk="1" fontAlgn="base" hangingPunct="1">
              <a:lnSpc>
                <a:spcPts val="2000"/>
              </a:lnSpc>
              <a:spcBef>
                <a:spcPts val="600"/>
              </a:spcBef>
              <a:spcAft>
                <a:spcPct val="0"/>
              </a:spcAft>
              <a:buClr>
                <a:schemeClr val="accent1">
                  <a:lumMod val="75000"/>
                </a:schemeClr>
              </a:buClr>
              <a:buSzPct val="110000"/>
              <a:buFont typeface="Arial" pitchFamily="34" charset="0"/>
              <a:buChar char="•"/>
              <a:defRPr sz="1600">
                <a:solidFill>
                  <a:srgbClr val="333333"/>
                </a:solidFill>
                <a:latin typeface="+mn-lt"/>
                <a:ea typeface="+mn-ea"/>
              </a:defRPr>
            </a:lvl3pPr>
            <a:lvl4pPr marL="914400" indent="-171450" algn="l" rtl="0" eaLnBrk="1" fontAlgn="base" hangingPunct="1">
              <a:lnSpc>
                <a:spcPts val="2000"/>
              </a:lnSpc>
              <a:spcBef>
                <a:spcPts val="600"/>
              </a:spcBef>
              <a:spcAft>
                <a:spcPct val="0"/>
              </a:spcAft>
              <a:buClr>
                <a:schemeClr val="accent1">
                  <a:lumMod val="75000"/>
                </a:schemeClr>
              </a:buClr>
              <a:buSzPct val="110000"/>
              <a:buFont typeface="Arial" pitchFamily="34" charset="0"/>
              <a:buChar char="•"/>
              <a:defRPr sz="1600">
                <a:solidFill>
                  <a:srgbClr val="333333"/>
                </a:solidFill>
                <a:latin typeface="+mn-lt"/>
                <a:ea typeface="+mn-ea"/>
              </a:defRPr>
            </a:lvl4pPr>
            <a:lvl5pPr marL="1200150" indent="-171450" algn="l" rtl="0" eaLnBrk="1" fontAlgn="base" hangingPunct="1">
              <a:lnSpc>
                <a:spcPts val="2000"/>
              </a:lnSpc>
              <a:spcBef>
                <a:spcPts val="600"/>
              </a:spcBef>
              <a:spcAft>
                <a:spcPct val="0"/>
              </a:spcAft>
              <a:buClr>
                <a:schemeClr val="accent1">
                  <a:lumMod val="75000"/>
                </a:schemeClr>
              </a:buClr>
              <a:buSzPct val="110000"/>
              <a:buFont typeface="Arial" pitchFamily="34" charset="0"/>
              <a:buChar char="•"/>
              <a:defRPr sz="1600">
                <a:solidFill>
                  <a:srgbClr val="333333"/>
                </a:solidFill>
                <a:latin typeface="+mn-lt"/>
                <a:ea typeface="+mn-ea"/>
              </a:defRPr>
            </a:lvl5pPr>
            <a:lvl6pPr marL="16002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9pPr>
          </a:lstStyle>
          <a:p>
            <a:r>
              <a:rPr lang="en-US" dirty="0" smtClean="0"/>
              <a:t>Simplify</a:t>
            </a:r>
          </a:p>
          <a:p>
            <a:pPr lvl="1"/>
            <a:r>
              <a:rPr lang="en-US" dirty="0" smtClean="0"/>
              <a:t>Single Hardware Infrastructure</a:t>
            </a:r>
          </a:p>
          <a:p>
            <a:pPr lvl="1"/>
            <a:r>
              <a:rPr lang="en-US" dirty="0" smtClean="0"/>
              <a:t>Faster/Easier provisioning</a:t>
            </a:r>
          </a:p>
        </p:txBody>
      </p:sp>
      <p:sp>
        <p:nvSpPr>
          <p:cNvPr id="41" name="Text Placeholder 2"/>
          <p:cNvSpPr txBox="1">
            <a:spLocks/>
          </p:cNvSpPr>
          <p:nvPr/>
        </p:nvSpPr>
        <p:spPr>
          <a:xfrm>
            <a:off x="3733800" y="4953000"/>
            <a:ext cx="5156073" cy="1423416"/>
          </a:xfrm>
          <a:prstGeom prst="rect">
            <a:avLst/>
          </a:prstGeom>
        </p:spPr>
        <p:txBody>
          <a:bodyPr/>
          <a:lstStyle>
            <a:lvl1pPr marL="233363" indent="-233363" algn="l" rtl="0" eaLnBrk="1" fontAlgn="base" hangingPunct="1">
              <a:lnSpc>
                <a:spcPts val="2400"/>
              </a:lnSpc>
              <a:spcBef>
                <a:spcPts val="1000"/>
              </a:spcBef>
              <a:spcAft>
                <a:spcPct val="0"/>
              </a:spcAft>
              <a:buClr>
                <a:schemeClr val="accent1">
                  <a:lumMod val="75000"/>
                </a:schemeClr>
              </a:buClr>
              <a:buSzPct val="115000"/>
              <a:buFont typeface="Wingdings" pitchFamily="2" charset="2"/>
              <a:buChar char="§"/>
              <a:defRPr sz="2000" b="1">
                <a:solidFill>
                  <a:srgbClr val="333333"/>
                </a:solidFill>
                <a:latin typeface="+mn-lt"/>
                <a:ea typeface="+mn-ea"/>
                <a:cs typeface="+mn-cs"/>
              </a:defRPr>
            </a:lvl1pPr>
            <a:lvl2pPr marL="400050" indent="-171450" algn="l" rtl="0" eaLnBrk="1" fontAlgn="base" hangingPunct="1">
              <a:lnSpc>
                <a:spcPts val="2200"/>
              </a:lnSpc>
              <a:spcBef>
                <a:spcPts val="800"/>
              </a:spcBef>
              <a:spcAft>
                <a:spcPct val="0"/>
              </a:spcAft>
              <a:buClr>
                <a:schemeClr val="accent1">
                  <a:lumMod val="75000"/>
                </a:schemeClr>
              </a:buClr>
              <a:buSzPct val="110000"/>
              <a:buFont typeface="Times" pitchFamily="18" charset="0"/>
              <a:buChar char="•"/>
              <a:defRPr>
                <a:solidFill>
                  <a:srgbClr val="333333"/>
                </a:solidFill>
                <a:latin typeface="+mn-lt"/>
                <a:ea typeface="+mn-ea"/>
              </a:defRPr>
            </a:lvl2pPr>
            <a:lvl3pPr marL="628650" indent="-171450" algn="l" rtl="0" eaLnBrk="1" fontAlgn="base" hangingPunct="1">
              <a:lnSpc>
                <a:spcPts val="2000"/>
              </a:lnSpc>
              <a:spcBef>
                <a:spcPts val="600"/>
              </a:spcBef>
              <a:spcAft>
                <a:spcPct val="0"/>
              </a:spcAft>
              <a:buClr>
                <a:schemeClr val="accent1">
                  <a:lumMod val="75000"/>
                </a:schemeClr>
              </a:buClr>
              <a:buSzPct val="110000"/>
              <a:buFont typeface="Arial" pitchFamily="34" charset="0"/>
              <a:buChar char="•"/>
              <a:defRPr sz="1600">
                <a:solidFill>
                  <a:srgbClr val="333333"/>
                </a:solidFill>
                <a:latin typeface="+mn-lt"/>
                <a:ea typeface="+mn-ea"/>
              </a:defRPr>
            </a:lvl3pPr>
            <a:lvl4pPr marL="914400" indent="-171450" algn="l" rtl="0" eaLnBrk="1" fontAlgn="base" hangingPunct="1">
              <a:lnSpc>
                <a:spcPts val="2000"/>
              </a:lnSpc>
              <a:spcBef>
                <a:spcPts val="600"/>
              </a:spcBef>
              <a:spcAft>
                <a:spcPct val="0"/>
              </a:spcAft>
              <a:buClr>
                <a:schemeClr val="accent1">
                  <a:lumMod val="75000"/>
                </a:schemeClr>
              </a:buClr>
              <a:buSzPct val="110000"/>
              <a:buFont typeface="Arial" pitchFamily="34" charset="0"/>
              <a:buChar char="•"/>
              <a:defRPr sz="1600">
                <a:solidFill>
                  <a:srgbClr val="333333"/>
                </a:solidFill>
                <a:latin typeface="+mn-lt"/>
                <a:ea typeface="+mn-ea"/>
              </a:defRPr>
            </a:lvl4pPr>
            <a:lvl5pPr marL="1200150" indent="-171450" algn="l" rtl="0" eaLnBrk="1" fontAlgn="base" hangingPunct="1">
              <a:lnSpc>
                <a:spcPts val="2000"/>
              </a:lnSpc>
              <a:spcBef>
                <a:spcPts val="600"/>
              </a:spcBef>
              <a:spcAft>
                <a:spcPct val="0"/>
              </a:spcAft>
              <a:buClr>
                <a:schemeClr val="accent1">
                  <a:lumMod val="75000"/>
                </a:schemeClr>
              </a:buClr>
              <a:buSzPct val="110000"/>
              <a:buFont typeface="Arial" pitchFamily="34" charset="0"/>
              <a:buChar char="•"/>
              <a:defRPr sz="1600">
                <a:solidFill>
                  <a:srgbClr val="333333"/>
                </a:solidFill>
                <a:latin typeface="+mn-lt"/>
                <a:ea typeface="+mn-ea"/>
              </a:defRPr>
            </a:lvl5pPr>
            <a:lvl6pPr marL="16002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9pPr>
          </a:lstStyle>
          <a:p>
            <a:r>
              <a:rPr lang="en-US" dirty="0" smtClean="0"/>
              <a:t>Optimize</a:t>
            </a:r>
          </a:p>
          <a:p>
            <a:pPr lvl="1"/>
            <a:r>
              <a:rPr lang="en-US" dirty="0" smtClean="0"/>
              <a:t>Shared Resources = higher utilization</a:t>
            </a:r>
          </a:p>
          <a:p>
            <a:pPr lvl="1"/>
            <a:r>
              <a:rPr lang="en-US" dirty="0" smtClean="0"/>
              <a:t>Elastic resources = faster on-demand access</a:t>
            </a:r>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1978331118"/>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Local Disk where it’s Needed</a:t>
            </a:r>
          </a:p>
        </p:txBody>
      </p:sp>
      <p:pic>
        <p:nvPicPr>
          <p:cNvPr id="4" name="Picture 3" descr="EMC_CX3_Model80.gif"/>
          <p:cNvPicPr>
            <a:picLocks noChangeAspect="1"/>
          </p:cNvPicPr>
          <p:nvPr/>
        </p:nvPicPr>
        <p:blipFill>
          <a:blip r:embed="rId2"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609600" y="1955800"/>
            <a:ext cx="2057400" cy="2019300"/>
          </a:xfrm>
          <a:prstGeom prst="rect">
            <a:avLst/>
          </a:prstGeom>
        </p:spPr>
      </p:pic>
      <p:sp>
        <p:nvSpPr>
          <p:cNvPr id="6" name="Rectangle 5"/>
          <p:cNvSpPr/>
          <p:nvPr/>
        </p:nvSpPr>
        <p:spPr>
          <a:xfrm>
            <a:off x="666726" y="3968234"/>
            <a:ext cx="2019716" cy="2308324"/>
          </a:xfrm>
          <a:prstGeom prst="rect">
            <a:avLst/>
          </a:prstGeom>
        </p:spPr>
        <p:txBody>
          <a:bodyPr wrap="none">
            <a:spAutoFit/>
          </a:bodyPr>
          <a:lstStyle/>
          <a:p>
            <a:pPr algn="ctr"/>
            <a:r>
              <a:rPr lang="en-US" sz="1800" b="1" dirty="0" smtClean="0"/>
              <a:t>SAN Storage</a:t>
            </a:r>
          </a:p>
          <a:p>
            <a:pPr algn="ctr"/>
            <a:endParaRPr lang="en-US" sz="1800" dirty="0"/>
          </a:p>
          <a:p>
            <a:pPr algn="ctr"/>
            <a:r>
              <a:rPr lang="en-US" sz="1800" dirty="0" smtClean="0"/>
              <a:t>$2 - $10/Gigabyte</a:t>
            </a:r>
          </a:p>
          <a:p>
            <a:pPr algn="ctr"/>
            <a:endParaRPr lang="en-US" sz="1800" dirty="0" smtClean="0"/>
          </a:p>
          <a:p>
            <a:pPr algn="ctr"/>
            <a:r>
              <a:rPr lang="en-US" sz="1800" dirty="0" smtClean="0"/>
              <a:t>$1M gets:</a:t>
            </a:r>
          </a:p>
          <a:p>
            <a:pPr algn="ctr"/>
            <a:r>
              <a:rPr lang="en-US" sz="1800" dirty="0" smtClean="0"/>
              <a:t>0.5Petabytes</a:t>
            </a:r>
          </a:p>
          <a:p>
            <a:pPr algn="ctr"/>
            <a:r>
              <a:rPr lang="en-US" sz="1800" dirty="0" smtClean="0"/>
              <a:t> 200,000 IOPS</a:t>
            </a:r>
          </a:p>
          <a:p>
            <a:pPr algn="ctr"/>
            <a:r>
              <a:rPr lang="en-US" sz="1800" dirty="0" smtClean="0"/>
              <a:t>1Gbyte/sec</a:t>
            </a:r>
            <a:endParaRPr lang="en-US" sz="1800" dirty="0"/>
          </a:p>
        </p:txBody>
      </p:sp>
      <p:pic>
        <p:nvPicPr>
          <p:cNvPr id="7" name="Picture 6" descr="netapp_filers.jpg"/>
          <p:cNvPicPr>
            <a:picLocks noChangeAspect="1"/>
          </p:cNvPicPr>
          <p:nvPr/>
        </p:nvPicPr>
        <p:blipFill>
          <a:blip r:embed="rId3"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3416300" y="2101232"/>
            <a:ext cx="2451100" cy="1708767"/>
          </a:xfrm>
          <a:prstGeom prst="rect">
            <a:avLst/>
          </a:prstGeom>
        </p:spPr>
      </p:pic>
      <p:sp>
        <p:nvSpPr>
          <p:cNvPr id="8" name="Rectangle 7"/>
          <p:cNvSpPr/>
          <p:nvPr/>
        </p:nvSpPr>
        <p:spPr>
          <a:xfrm>
            <a:off x="3588954" y="3904734"/>
            <a:ext cx="1891338" cy="2308324"/>
          </a:xfrm>
          <a:prstGeom prst="rect">
            <a:avLst/>
          </a:prstGeom>
        </p:spPr>
        <p:txBody>
          <a:bodyPr wrap="none">
            <a:spAutoFit/>
          </a:bodyPr>
          <a:lstStyle/>
          <a:p>
            <a:pPr algn="ctr"/>
            <a:r>
              <a:rPr lang="en-US" sz="1800" b="1" dirty="0" smtClean="0"/>
              <a:t>NAS Filers</a:t>
            </a:r>
          </a:p>
          <a:p>
            <a:pPr algn="ctr"/>
            <a:endParaRPr lang="en-US" sz="1800" dirty="0"/>
          </a:p>
          <a:p>
            <a:pPr algn="ctr"/>
            <a:r>
              <a:rPr lang="en-US" sz="1800" dirty="0" smtClean="0"/>
              <a:t>$1 - $5/Gigabyte</a:t>
            </a:r>
          </a:p>
          <a:p>
            <a:pPr algn="ctr"/>
            <a:endParaRPr lang="en-US" sz="1800" dirty="0"/>
          </a:p>
          <a:p>
            <a:pPr algn="ctr"/>
            <a:r>
              <a:rPr lang="en-US" sz="1800" dirty="0" smtClean="0"/>
              <a:t>$1M gets:</a:t>
            </a:r>
          </a:p>
          <a:p>
            <a:pPr algn="ctr"/>
            <a:r>
              <a:rPr lang="en-US" sz="1800" dirty="0" smtClean="0"/>
              <a:t>1 Peta</a:t>
            </a:r>
            <a:r>
              <a:rPr lang="en-US" sz="1800" dirty="0"/>
              <a:t>b</a:t>
            </a:r>
            <a:r>
              <a:rPr lang="en-US" sz="1800" dirty="0" smtClean="0"/>
              <a:t>yte</a:t>
            </a:r>
          </a:p>
          <a:p>
            <a:pPr algn="ctr"/>
            <a:r>
              <a:rPr lang="en-US" sz="1800" dirty="0"/>
              <a:t>4</a:t>
            </a:r>
            <a:r>
              <a:rPr lang="en-US" sz="1800" dirty="0" smtClean="0"/>
              <a:t>00,000 IOPS</a:t>
            </a:r>
          </a:p>
          <a:p>
            <a:pPr algn="ctr"/>
            <a:r>
              <a:rPr lang="en-US" sz="1800" dirty="0"/>
              <a:t>2</a:t>
            </a:r>
            <a:r>
              <a:rPr lang="en-US" sz="1800" dirty="0" smtClean="0"/>
              <a:t>Gbyte/sec</a:t>
            </a:r>
            <a:endParaRPr lang="en-US" sz="1800" dirty="0"/>
          </a:p>
        </p:txBody>
      </p:sp>
      <p:sp>
        <p:nvSpPr>
          <p:cNvPr id="9" name="Rectangle 8"/>
          <p:cNvSpPr/>
          <p:nvPr/>
        </p:nvSpPr>
        <p:spPr>
          <a:xfrm>
            <a:off x="6579374" y="3904734"/>
            <a:ext cx="1955696" cy="2585323"/>
          </a:xfrm>
          <a:prstGeom prst="rect">
            <a:avLst/>
          </a:prstGeom>
        </p:spPr>
        <p:txBody>
          <a:bodyPr wrap="none">
            <a:spAutoFit/>
          </a:bodyPr>
          <a:lstStyle/>
          <a:p>
            <a:pPr algn="ctr"/>
            <a:r>
              <a:rPr lang="en-US" sz="1800" b="1" dirty="0" smtClean="0"/>
              <a:t>Local Storage</a:t>
            </a:r>
          </a:p>
          <a:p>
            <a:pPr algn="ctr"/>
            <a:endParaRPr lang="en-US" sz="1800" dirty="0"/>
          </a:p>
          <a:p>
            <a:pPr algn="ctr"/>
            <a:r>
              <a:rPr lang="en-US" sz="1800" dirty="0" smtClean="0"/>
              <a:t>$0.05/Gigabyte</a:t>
            </a:r>
          </a:p>
          <a:p>
            <a:pPr algn="ctr"/>
            <a:endParaRPr lang="en-US" sz="1800" dirty="0" smtClean="0"/>
          </a:p>
          <a:p>
            <a:pPr algn="ctr"/>
            <a:r>
              <a:rPr lang="en-US" sz="1800" dirty="0" smtClean="0"/>
              <a:t>$1M gets:</a:t>
            </a:r>
          </a:p>
          <a:p>
            <a:pPr algn="ctr"/>
            <a:r>
              <a:rPr lang="en-US" sz="1800" dirty="0" smtClean="0"/>
              <a:t>20 Peta</a:t>
            </a:r>
            <a:r>
              <a:rPr lang="en-US" sz="1800" dirty="0"/>
              <a:t>b</a:t>
            </a:r>
            <a:r>
              <a:rPr lang="en-US" sz="1800" dirty="0" smtClean="0"/>
              <a:t>ytes</a:t>
            </a:r>
          </a:p>
          <a:p>
            <a:pPr algn="ctr"/>
            <a:r>
              <a:rPr lang="en-US" sz="1800" dirty="0"/>
              <a:t>10,000,000 IOPS</a:t>
            </a:r>
          </a:p>
          <a:p>
            <a:pPr algn="ctr"/>
            <a:r>
              <a:rPr lang="en-US" sz="1800" dirty="0" smtClean="0"/>
              <a:t>800 </a:t>
            </a:r>
            <a:r>
              <a:rPr lang="en-US" sz="1800" dirty="0" err="1" smtClean="0"/>
              <a:t>Gbytes</a:t>
            </a:r>
            <a:r>
              <a:rPr lang="en-US" sz="1800" dirty="0" smtClean="0"/>
              <a:t>/sec</a:t>
            </a:r>
          </a:p>
          <a:p>
            <a:pPr algn="ctr"/>
            <a:endParaRPr lang="en-US" sz="1800" dirty="0"/>
          </a:p>
        </p:txBody>
      </p:sp>
      <p:pic>
        <p:nvPicPr>
          <p:cNvPr id="10" name="Picture 9" descr="ImageXPo0313ICV_full.jpg"/>
          <p:cNvPicPr>
            <a:picLocks noChangeAspect="1"/>
          </p:cNvPicPr>
          <p:nvPr/>
        </p:nvPicPr>
        <p:blipFill>
          <a:blip r:embed="rId4"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6050600" y="2070100"/>
            <a:ext cx="2877499" cy="1955800"/>
          </a:xfrm>
          <a:prstGeom prst="rect">
            <a:avLst/>
          </a:prstGeom>
        </p:spPr>
      </p:pic>
      <p:pic>
        <p:nvPicPr>
          <p:cNvPr id="12" name="Picture 11" descr="gemfire.jpeg"/>
          <p:cNvPicPr>
            <a:picLocks noChangeAspect="1"/>
          </p:cNvPicPr>
          <p:nvPr/>
        </p:nvPicPr>
        <p:blipFill>
          <a:blip r:embed="rId5"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7487920" y="963422"/>
            <a:ext cx="1543874" cy="777875"/>
          </a:xfrm>
          <a:prstGeom prst="rect">
            <a:avLst/>
          </a:prstGeom>
        </p:spPr>
      </p:pic>
      <p:pic>
        <p:nvPicPr>
          <p:cNvPr id="13" name="Picture 12" descr="cassandra.jpeg"/>
          <p:cNvPicPr>
            <a:picLocks noChangeAspect="1"/>
          </p:cNvPicPr>
          <p:nvPr/>
        </p:nvPicPr>
        <p:blipFill>
          <a:blip r:embed="rId6"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6449368" y="955095"/>
            <a:ext cx="878603" cy="571092"/>
          </a:xfrm>
          <a:prstGeom prst="rect">
            <a:avLst/>
          </a:prstGeom>
        </p:spPr>
      </p:pic>
      <p:pic>
        <p:nvPicPr>
          <p:cNvPr id="14" name="Picture 13" descr="hbase.jpeg"/>
          <p:cNvPicPr>
            <a:picLocks noChangeAspect="1"/>
          </p:cNvPicPr>
          <p:nvPr/>
        </p:nvPicPr>
        <p:blipFill>
          <a:blip r:embed="rId7"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6635250" y="1692144"/>
            <a:ext cx="854536" cy="581210"/>
          </a:xfrm>
          <a:prstGeom prst="rect">
            <a:avLst/>
          </a:prstGeom>
        </p:spPr>
      </p:pic>
      <p:pic>
        <p:nvPicPr>
          <p:cNvPr id="15" name="Picture 14" descr="riak.gif"/>
          <p:cNvPicPr>
            <a:picLocks noChangeAspect="1"/>
          </p:cNvPicPr>
          <p:nvPr/>
        </p:nvPicPr>
        <p:blipFill>
          <a:blip r:embed="rId8"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7593270" y="1725771"/>
            <a:ext cx="1550730" cy="572527"/>
          </a:xfrm>
          <a:prstGeom prst="rect">
            <a:avLst/>
          </a:prstGeom>
        </p:spPr>
      </p:pic>
      <p:sp>
        <p:nvSpPr>
          <p:cNvPr id="17" name="Right Arrow 16"/>
          <p:cNvSpPr/>
          <p:nvPr/>
        </p:nvSpPr>
        <p:spPr bwMode="auto">
          <a:xfrm>
            <a:off x="2997200" y="1130300"/>
            <a:ext cx="3073400" cy="533400"/>
          </a:xfrm>
          <a:prstGeom prst="rightArrow">
            <a:avLst/>
          </a:prstGeom>
          <a:solidFill>
            <a:srgbClr val="0095D3">
              <a:alpha val="42000"/>
            </a:srgbClr>
          </a:solidFill>
          <a:ln w="9525">
            <a:noFill/>
            <a:round/>
            <a:headEnd/>
            <a:tailEnd/>
          </a:ln>
          <a:effectLst>
            <a:outerShdw blurRad="50800" dist="38100" dir="2700000" algn="tl" rotWithShape="0">
              <a:prstClr val="black">
                <a:alpha val="40000"/>
              </a:prstClr>
            </a:outerShdw>
          </a:effectLst>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pic>
        <p:nvPicPr>
          <p:cNvPr id="18" name="Picture 17" descr="hadoop.gif"/>
          <p:cNvPicPr>
            <a:picLocks noChangeAspect="1"/>
          </p:cNvPicPr>
          <p:nvPr/>
        </p:nvPicPr>
        <p:blipFill>
          <a:blip r:embed="rId9"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7848600" y="304800"/>
            <a:ext cx="990600" cy="792480"/>
          </a:xfrm>
          <a:prstGeom prst="rect">
            <a:avLst/>
          </a:prstGeom>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75819900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VMware is Commited to the Best Virtual platform for Hadoop</a:t>
            </a:r>
          </a:p>
        </p:txBody>
      </p:sp>
      <p:sp>
        <p:nvSpPr>
          <p:cNvPr id="3" name="Text Placeholder 2"/>
          <p:cNvSpPr>
            <a:spLocks noGrp="1"/>
          </p:cNvSpPr>
          <p:nvPr>
            <p:ph type="body" sz="quarter" idx="13"/>
          </p:nvPr>
        </p:nvSpPr>
        <p:spPr/>
        <p:txBody>
          <a:bodyPr/>
          <a:lstStyle/>
          <a:p>
            <a:r>
              <a:rPr lang="en-US"/>
              <a:t>Performance Studies and Best Practices</a:t>
            </a:r>
          </a:p>
          <a:p>
            <a:pPr lvl="1"/>
            <a:r>
              <a:rPr lang="en-US"/>
              <a:t>Studies through 2010-2011 of Hadoop 0.20 on vSphere 5</a:t>
            </a:r>
          </a:p>
          <a:p>
            <a:pPr lvl="1"/>
            <a:r>
              <a:rPr lang="en-US"/>
              <a:t>White paper, including detailed configurations and recommendations</a:t>
            </a:r>
          </a:p>
          <a:p>
            <a:r>
              <a:rPr lang="en-US"/>
              <a:t>Making Hadoop run well on vSphere</a:t>
            </a:r>
          </a:p>
          <a:p>
            <a:pPr lvl="1"/>
            <a:r>
              <a:rPr lang="en-US"/>
              <a:t>Performance optimizations in vSphere releases</a:t>
            </a:r>
          </a:p>
          <a:p>
            <a:pPr lvl="1"/>
            <a:r>
              <a:rPr lang="en-US"/>
              <a:t>VMware engagement in Hadoop Community effort</a:t>
            </a:r>
          </a:p>
          <a:p>
            <a:pPr lvl="1"/>
            <a:r>
              <a:rPr lang="en-US"/>
              <a:t>Supporting key partners with their distibutions on vSphere</a:t>
            </a:r>
          </a:p>
          <a:p>
            <a:pPr lvl="1"/>
            <a:r>
              <a:rPr lang="en-US"/>
              <a:t>Contributing enhancements to Hadoop </a:t>
            </a:r>
          </a:p>
          <a:p>
            <a:r>
              <a:rPr lang="en-US"/>
              <a:t>Hadoop Framework Integration</a:t>
            </a:r>
          </a:p>
          <a:p>
            <a:pPr lvl="1"/>
            <a:r>
              <a:rPr lang="en-US"/>
              <a:t>Spring Hadoop: Enabling Spring to simplify Map-Reduce Programming</a:t>
            </a:r>
          </a:p>
          <a:p>
            <a:pPr lvl="1"/>
            <a:r>
              <a:rPr lang="en-US"/>
              <a:t>Spring Batch: Sophisticated batch management (Oozie on steroids)</a:t>
            </a:r>
          </a:p>
          <a:p>
            <a:endParaRPr lang="en-US"/>
          </a:p>
        </p:txBody>
      </p:sp>
      <p:pic>
        <p:nvPicPr>
          <p:cNvPr id="8" name="Picture 3"/>
          <p:cNvPicPr>
            <a:picLocks noChangeAspect="1" noChangeArrowheads="1"/>
          </p:cNvPicPr>
          <p:nvPr/>
        </p:nvPicPr>
        <p:blipFill>
          <a:blip r:embed="rId2" cstate="print"/>
          <a:srcRect/>
          <a:stretch>
            <a:fillRect/>
          </a:stretch>
        </p:blipFill>
        <p:spPr bwMode="auto">
          <a:xfrm>
            <a:off x="76200" y="5260402"/>
            <a:ext cx="3310982" cy="835598"/>
          </a:xfrm>
          <a:prstGeom prst="rect">
            <a:avLst/>
          </a:prstGeom>
          <a:noFill/>
          <a:ln w="9525">
            <a:noFill/>
            <a:miter lim="800000"/>
            <a:headEnd/>
            <a:tailEnd/>
          </a:ln>
        </p:spPr>
      </p:pic>
      <p:pic>
        <p:nvPicPr>
          <p:cNvPr id="9" name="Picture 8" descr="hadoop.gif"/>
          <p:cNvPicPr>
            <a:picLocks noChangeAspect="1"/>
          </p:cNvPicPr>
          <p:nvPr/>
        </p:nvPicPr>
        <p:blipFill>
          <a:blip r:embed="rId3"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7162800" y="4876800"/>
            <a:ext cx="1524000" cy="1219200"/>
          </a:xfrm>
          <a:prstGeom prst="rect">
            <a:avLst/>
          </a:prstGeom>
        </p:spPr>
      </p:pic>
      <p:pic>
        <p:nvPicPr>
          <p:cNvPr id="10" name="Picture 9" descr="spring09_logo.png"/>
          <p:cNvPicPr>
            <a:picLocks noChangeAspect="1"/>
          </p:cNvPicPr>
          <p:nvPr/>
        </p:nvPicPr>
        <p:blipFill>
          <a:blip r:embed="rId4"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3733800" y="5387402"/>
            <a:ext cx="3048000" cy="635000"/>
          </a:xfrm>
          <a:prstGeom prst="rect">
            <a:avLst/>
          </a:prstGeom>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14449823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cxnSp>
        <p:nvCxnSpPr>
          <p:cNvPr id="69" name="Straight Connector 68"/>
          <p:cNvCxnSpPr/>
          <p:nvPr/>
        </p:nvCxnSpPr>
        <p:spPr bwMode="auto">
          <a:xfrm>
            <a:off x="5360527" y="4495800"/>
            <a:ext cx="1066800" cy="914400"/>
          </a:xfrm>
          <a:prstGeom prst="line">
            <a:avLst/>
          </a:prstGeom>
          <a:solidFill>
            <a:srgbClr val="0095D3"/>
          </a:solidFill>
          <a:ln w="9525" cap="flat" cmpd="sng" algn="ctr">
            <a:solidFill>
              <a:schemeClr val="accent1">
                <a:lumMod val="75000"/>
              </a:schemeClr>
            </a:solidFill>
            <a:prstDash val="solid"/>
            <a:round/>
            <a:headEnd type="none" w="med" len="med"/>
            <a:tailEnd type="none" w="med" len="med"/>
          </a:ln>
          <a:effectLst/>
        </p:spPr>
      </p:cxnSp>
      <p:cxnSp>
        <p:nvCxnSpPr>
          <p:cNvPr id="71" name="Straight Connector 70"/>
          <p:cNvCxnSpPr/>
          <p:nvPr/>
        </p:nvCxnSpPr>
        <p:spPr bwMode="auto">
          <a:xfrm>
            <a:off x="6675341" y="4530337"/>
            <a:ext cx="285386" cy="422663"/>
          </a:xfrm>
          <a:prstGeom prst="line">
            <a:avLst/>
          </a:prstGeom>
          <a:solidFill>
            <a:srgbClr val="0095D3"/>
          </a:solidFill>
          <a:ln w="9525" cap="flat" cmpd="sng" algn="ctr">
            <a:solidFill>
              <a:schemeClr val="accent1">
                <a:lumMod val="75000"/>
              </a:schemeClr>
            </a:solidFill>
            <a:prstDash val="solid"/>
            <a:round/>
            <a:headEnd type="none" w="med" len="med"/>
            <a:tailEnd type="none" w="med" len="med"/>
          </a:ln>
          <a:effectLst/>
        </p:spPr>
      </p:cxnSp>
      <p:cxnSp>
        <p:nvCxnSpPr>
          <p:cNvPr id="74" name="Straight Connector 73"/>
          <p:cNvCxnSpPr/>
          <p:nvPr/>
        </p:nvCxnSpPr>
        <p:spPr bwMode="auto">
          <a:xfrm flipH="1">
            <a:off x="7543800" y="4419600"/>
            <a:ext cx="1017127" cy="853657"/>
          </a:xfrm>
          <a:prstGeom prst="line">
            <a:avLst/>
          </a:prstGeom>
          <a:solidFill>
            <a:srgbClr val="0095D3"/>
          </a:solidFill>
          <a:ln w="9525" cap="flat" cmpd="sng" algn="ctr">
            <a:solidFill>
              <a:schemeClr val="accent1">
                <a:lumMod val="75000"/>
              </a:schemeClr>
            </a:solidFill>
            <a:prstDash val="solid"/>
            <a:round/>
            <a:headEnd type="none" w="med" len="med"/>
            <a:tailEnd type="none" w="med" len="med"/>
          </a:ln>
          <a:effectLst/>
        </p:spPr>
      </p:cxnSp>
      <p:cxnSp>
        <p:nvCxnSpPr>
          <p:cNvPr id="7" name="Straight Connector 6"/>
          <p:cNvCxnSpPr/>
          <p:nvPr/>
        </p:nvCxnSpPr>
        <p:spPr bwMode="auto">
          <a:xfrm>
            <a:off x="762000" y="4495800"/>
            <a:ext cx="1066800" cy="914400"/>
          </a:xfrm>
          <a:prstGeom prst="line">
            <a:avLst/>
          </a:prstGeom>
          <a:solidFill>
            <a:srgbClr val="0095D3"/>
          </a:solidFill>
          <a:ln w="9525" cap="flat" cmpd="sng" algn="ctr">
            <a:solidFill>
              <a:schemeClr val="accent1">
                <a:lumMod val="75000"/>
              </a:schemeClr>
            </a:solidFill>
            <a:prstDash val="solid"/>
            <a:round/>
            <a:headEnd type="none" w="med" len="med"/>
            <a:tailEnd type="none" w="med" len="med"/>
          </a:ln>
          <a:effectLst/>
        </p:spPr>
      </p:cxnSp>
      <p:cxnSp>
        <p:nvCxnSpPr>
          <p:cNvPr id="80" name="Straight Connector 79"/>
          <p:cNvCxnSpPr>
            <a:stCxn id="31" idx="2"/>
          </p:cNvCxnSpPr>
          <p:nvPr/>
        </p:nvCxnSpPr>
        <p:spPr bwMode="auto">
          <a:xfrm>
            <a:off x="2076814" y="4530337"/>
            <a:ext cx="285386" cy="422663"/>
          </a:xfrm>
          <a:prstGeom prst="line">
            <a:avLst/>
          </a:prstGeom>
          <a:solidFill>
            <a:srgbClr val="0095D3"/>
          </a:solidFill>
          <a:ln w="9525" cap="flat" cmpd="sng" algn="ctr">
            <a:solidFill>
              <a:schemeClr val="accent1">
                <a:lumMod val="75000"/>
              </a:schemeClr>
            </a:solidFill>
            <a:prstDash val="solid"/>
            <a:round/>
            <a:headEnd type="none" w="med" len="med"/>
            <a:tailEnd type="none" w="med" len="med"/>
          </a:ln>
          <a:effectLst/>
        </p:spPr>
      </p:cxnSp>
      <p:cxnSp>
        <p:nvCxnSpPr>
          <p:cNvPr id="81" name="Straight Connector 80"/>
          <p:cNvCxnSpPr/>
          <p:nvPr/>
        </p:nvCxnSpPr>
        <p:spPr bwMode="auto">
          <a:xfrm flipH="1">
            <a:off x="2819400" y="4419600"/>
            <a:ext cx="1143001" cy="990600"/>
          </a:xfrm>
          <a:prstGeom prst="line">
            <a:avLst/>
          </a:prstGeom>
          <a:solidFill>
            <a:srgbClr val="0095D3"/>
          </a:solidFill>
          <a:ln w="9525" cap="flat" cmpd="sng" algn="ctr">
            <a:solidFill>
              <a:schemeClr val="accent1">
                <a:lumMod val="75000"/>
              </a:schemeClr>
            </a:solidFill>
            <a:prstDash val="solid"/>
            <a:round/>
            <a:headEnd type="none" w="med" len="med"/>
            <a:tailEnd type="none" w="med" len="med"/>
          </a:ln>
          <a:effectLst/>
        </p:spPr>
      </p:cxnSp>
      <p:sp>
        <p:nvSpPr>
          <p:cNvPr id="2" name="Title 1"/>
          <p:cNvSpPr>
            <a:spLocks noGrp="1"/>
          </p:cNvSpPr>
          <p:nvPr>
            <p:ph type="title"/>
          </p:nvPr>
        </p:nvSpPr>
        <p:spPr/>
        <p:txBody>
          <a:bodyPr/>
          <a:lstStyle/>
          <a:p>
            <a:r>
              <a:rPr lang="en-US" dirty="0"/>
              <a:t>Extend Virtual Storage Architecture to Include Local Disk</a:t>
            </a:r>
          </a:p>
        </p:txBody>
      </p:sp>
      <p:sp>
        <p:nvSpPr>
          <p:cNvPr id="72" name="Content Placeholder 71"/>
          <p:cNvSpPr>
            <a:spLocks noGrp="1"/>
          </p:cNvSpPr>
          <p:nvPr>
            <p:ph sz="half" idx="1"/>
          </p:nvPr>
        </p:nvSpPr>
        <p:spPr>
          <a:xfrm>
            <a:off x="361950" y="784225"/>
            <a:ext cx="4038600" cy="1882775"/>
          </a:xfrm>
        </p:spPr>
        <p:txBody>
          <a:bodyPr/>
          <a:lstStyle/>
          <a:p>
            <a:r>
              <a:rPr lang="en-US" dirty="0" smtClean="0"/>
              <a:t>Shared Storage: SAN or NAS</a:t>
            </a:r>
          </a:p>
          <a:p>
            <a:pPr lvl="1"/>
            <a:r>
              <a:rPr lang="en-US" dirty="0" smtClean="0"/>
              <a:t>Easy to provision</a:t>
            </a:r>
          </a:p>
          <a:p>
            <a:pPr lvl="1"/>
            <a:r>
              <a:rPr lang="en-US" dirty="0" smtClean="0"/>
              <a:t>Automated cluster rebalancing</a:t>
            </a:r>
          </a:p>
        </p:txBody>
      </p:sp>
      <p:sp>
        <p:nvSpPr>
          <p:cNvPr id="73" name="Content Placeholder 72"/>
          <p:cNvSpPr>
            <a:spLocks noGrp="1"/>
          </p:cNvSpPr>
          <p:nvPr>
            <p:ph sz="half" idx="2"/>
          </p:nvPr>
        </p:nvSpPr>
        <p:spPr>
          <a:xfrm>
            <a:off x="4629150" y="784225"/>
            <a:ext cx="4133850" cy="1882775"/>
          </a:xfrm>
        </p:spPr>
        <p:txBody>
          <a:bodyPr/>
          <a:lstStyle/>
          <a:p>
            <a:r>
              <a:rPr lang="en-US" dirty="0" smtClean="0"/>
              <a:t>Hybrid Storage</a:t>
            </a:r>
          </a:p>
          <a:p>
            <a:pPr lvl="1"/>
            <a:r>
              <a:rPr lang="en-US" dirty="0" smtClean="0"/>
              <a:t>SAN for boot images, VMs, other workloads</a:t>
            </a:r>
          </a:p>
          <a:p>
            <a:pPr lvl="1"/>
            <a:r>
              <a:rPr lang="en-US" dirty="0" smtClean="0"/>
              <a:t>Local disk for Hadoop &amp; HDFS</a:t>
            </a:r>
          </a:p>
          <a:p>
            <a:pPr lvl="1"/>
            <a:r>
              <a:rPr lang="en-US" dirty="0" smtClean="0"/>
              <a:t>Scalable Bandwidth, Lower Cost/GB</a:t>
            </a:r>
            <a:endParaRPr lang="en-US" dirty="0"/>
          </a:p>
        </p:txBody>
      </p:sp>
      <p:grpSp>
        <p:nvGrpSpPr>
          <p:cNvPr id="24" name="Group 4"/>
          <p:cNvGrpSpPr/>
          <p:nvPr/>
        </p:nvGrpSpPr>
        <p:grpSpPr>
          <a:xfrm>
            <a:off x="228600" y="2667000"/>
            <a:ext cx="1105627" cy="1863337"/>
            <a:chOff x="737026" y="1739900"/>
            <a:chExt cx="1105627" cy="1863337"/>
          </a:xfrm>
        </p:grpSpPr>
        <p:sp>
          <p:nvSpPr>
            <p:cNvPr id="25" name="Rounded Rectangle 24"/>
            <p:cNvSpPr/>
            <p:nvPr/>
          </p:nvSpPr>
          <p:spPr bwMode="auto">
            <a:xfrm>
              <a:off x="737026" y="2824075"/>
              <a:ext cx="1105627" cy="779162"/>
            </a:xfrm>
            <a:prstGeom prst="roundRect">
              <a:avLst>
                <a:gd name="adj" fmla="val 11209"/>
              </a:avLst>
            </a:prstGeom>
            <a:gradFill flip="none" rotWithShape="1">
              <a:gsLst>
                <a:gs pos="99000">
                  <a:srgbClr val="AAD26B"/>
                </a:gs>
                <a:gs pos="0">
                  <a:srgbClr val="6C9E3B"/>
                </a:gs>
              </a:gsLst>
              <a:lin ang="16200000" scaled="0"/>
              <a:tileRect/>
            </a:gradFill>
            <a:ln w="12700">
              <a:solidFill>
                <a:srgbClr val="689739"/>
              </a:solidFill>
              <a:headEnd type="none" w="med" len="med"/>
              <a:tailEnd type="none" w="med" len="med"/>
            </a:ln>
            <a:effectLst>
              <a:outerShdw blurRad="50800" dist="38100" dir="5400000" algn="t" rotWithShape="0">
                <a:schemeClr val="bg1">
                  <a:lumMod val="50000"/>
                  <a:lumOff val="50000"/>
                  <a:alpha val="40000"/>
                </a:scheme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Aft>
                  <a:spcPct val="0"/>
                </a:spcAft>
                <a:defRPr/>
              </a:pPr>
              <a:r>
                <a:rPr lang="en-US" sz="1200" b="1" dirty="0" smtClean="0">
                  <a:solidFill>
                    <a:srgbClr val="FFFFFF"/>
                  </a:solidFill>
                </a:rPr>
                <a:t>Host</a:t>
              </a:r>
            </a:p>
          </p:txBody>
        </p:sp>
        <p:sp>
          <p:nvSpPr>
            <p:cNvPr id="26" name="Rounded Rectangle 25"/>
            <p:cNvSpPr/>
            <p:nvPr/>
          </p:nvSpPr>
          <p:spPr bwMode="auto">
            <a:xfrm>
              <a:off x="749301" y="1739900"/>
              <a:ext cx="292100" cy="990600"/>
            </a:xfrm>
            <a:prstGeom prst="roundRect">
              <a:avLst/>
            </a:prstGeom>
            <a:gradFill flip="none" rotWithShape="1">
              <a:gsLst>
                <a:gs pos="0">
                  <a:schemeClr val="accent5"/>
                </a:gs>
                <a:gs pos="100000">
                  <a:schemeClr val="accent5">
                    <a:lumMod val="60000"/>
                    <a:lumOff val="40000"/>
                  </a:schemeClr>
                </a:gs>
              </a:gsLst>
              <a:lin ang="16200000" scaled="0"/>
              <a:tileRect/>
            </a:gradFill>
            <a:ln w="12700">
              <a:solidFill>
                <a:schemeClr val="accent5">
                  <a:lumMod val="75000"/>
                </a:schemeClr>
              </a:solidFill>
              <a:headEnd type="none" w="med" len="med"/>
              <a:tailEnd type="none" w="med" len="med"/>
            </a:ln>
            <a:effectLst>
              <a:outerShdw blurRad="50800" dist="38100" dir="5400000" algn="t" rotWithShape="0">
                <a:schemeClr val="bg1">
                  <a:lumMod val="50000"/>
                  <a:lumOff val="50000"/>
                  <a:alpha val="40000"/>
                </a:scheme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vert="vert27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Aft>
                  <a:spcPct val="0"/>
                </a:spcAft>
                <a:defRPr/>
              </a:pPr>
              <a:r>
                <a:rPr lang="en-US" sz="1200" b="1" dirty="0" err="1" smtClean="0">
                  <a:solidFill>
                    <a:srgbClr val="FFFFFF"/>
                  </a:solidFill>
                </a:rPr>
                <a:t>Hadoop</a:t>
              </a:r>
              <a:endParaRPr lang="en-US" sz="1200" b="1" dirty="0">
                <a:solidFill>
                  <a:srgbClr val="FFFFFF"/>
                </a:solidFill>
              </a:endParaRPr>
            </a:p>
          </p:txBody>
        </p:sp>
        <p:sp>
          <p:nvSpPr>
            <p:cNvPr id="27" name="Rounded Rectangle 26"/>
            <p:cNvSpPr/>
            <p:nvPr/>
          </p:nvSpPr>
          <p:spPr bwMode="auto">
            <a:xfrm>
              <a:off x="1130301" y="1739900"/>
              <a:ext cx="292100" cy="990600"/>
            </a:xfrm>
            <a:prstGeom prst="roundRect">
              <a:avLst/>
            </a:prstGeom>
            <a:gradFill flip="none" rotWithShape="1">
              <a:gsLst>
                <a:gs pos="0">
                  <a:schemeClr val="accent5"/>
                </a:gs>
                <a:gs pos="100000">
                  <a:schemeClr val="accent5">
                    <a:lumMod val="60000"/>
                    <a:lumOff val="40000"/>
                  </a:schemeClr>
                </a:gs>
              </a:gsLst>
              <a:lin ang="16200000" scaled="0"/>
              <a:tileRect/>
            </a:gradFill>
            <a:ln w="12700">
              <a:solidFill>
                <a:schemeClr val="accent5">
                  <a:lumMod val="75000"/>
                </a:schemeClr>
              </a:solidFill>
              <a:headEnd type="none" w="med" len="med"/>
              <a:tailEnd type="none" w="med" len="med"/>
            </a:ln>
            <a:effectLst>
              <a:outerShdw blurRad="50800" dist="38100" dir="5400000" algn="t" rotWithShape="0">
                <a:schemeClr val="bg1">
                  <a:lumMod val="50000"/>
                  <a:lumOff val="50000"/>
                  <a:alpha val="40000"/>
                </a:scheme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vert="vert27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Aft>
                  <a:spcPct val="0"/>
                </a:spcAft>
                <a:defRPr/>
              </a:pPr>
              <a:r>
                <a:rPr lang="en-US" sz="1200" b="1" dirty="0" smtClean="0">
                  <a:solidFill>
                    <a:srgbClr val="FFFFFF"/>
                  </a:solidFill>
                </a:rPr>
                <a:t>Other VM</a:t>
              </a:r>
              <a:endParaRPr lang="en-US" sz="1200" b="1" dirty="0">
                <a:solidFill>
                  <a:srgbClr val="FFFFFF"/>
                </a:solidFill>
              </a:endParaRPr>
            </a:p>
          </p:txBody>
        </p:sp>
        <p:sp>
          <p:nvSpPr>
            <p:cNvPr id="28" name="Rounded Rectangle 27"/>
            <p:cNvSpPr/>
            <p:nvPr/>
          </p:nvSpPr>
          <p:spPr bwMode="auto">
            <a:xfrm>
              <a:off x="1498601" y="1739900"/>
              <a:ext cx="292100" cy="990600"/>
            </a:xfrm>
            <a:prstGeom prst="roundRect">
              <a:avLst/>
            </a:prstGeom>
            <a:gradFill flip="none" rotWithShape="1">
              <a:gsLst>
                <a:gs pos="0">
                  <a:schemeClr val="accent5"/>
                </a:gs>
                <a:gs pos="100000">
                  <a:schemeClr val="accent5">
                    <a:lumMod val="60000"/>
                    <a:lumOff val="40000"/>
                  </a:schemeClr>
                </a:gs>
              </a:gsLst>
              <a:lin ang="16200000" scaled="0"/>
              <a:tileRect/>
            </a:gradFill>
            <a:ln w="12700">
              <a:solidFill>
                <a:schemeClr val="accent5">
                  <a:lumMod val="75000"/>
                </a:schemeClr>
              </a:solidFill>
              <a:headEnd type="none" w="med" len="med"/>
              <a:tailEnd type="none" w="med" len="med"/>
            </a:ln>
            <a:effectLst>
              <a:outerShdw blurRad="50800" dist="38100" dir="5400000" algn="t" rotWithShape="0">
                <a:schemeClr val="bg1">
                  <a:lumMod val="50000"/>
                  <a:lumOff val="50000"/>
                  <a:alpha val="40000"/>
                </a:scheme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vert="vert27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Aft>
                  <a:spcPct val="0"/>
                </a:spcAft>
                <a:defRPr/>
              </a:pPr>
              <a:r>
                <a:rPr lang="en-US" sz="1200" b="1" dirty="0" smtClean="0">
                  <a:solidFill>
                    <a:srgbClr val="FFFFFF"/>
                  </a:solidFill>
                </a:rPr>
                <a:t>Other VM</a:t>
              </a:r>
              <a:endParaRPr lang="en-US" sz="1200" b="1" dirty="0">
                <a:solidFill>
                  <a:srgbClr val="FFFFFF"/>
                </a:solidFill>
              </a:endParaRPr>
            </a:p>
          </p:txBody>
        </p:sp>
      </p:grpSp>
      <p:pic>
        <p:nvPicPr>
          <p:cNvPr id="29" name="Picture 28" descr="emc_dmx4_5bay.gif"/>
          <p:cNvPicPr>
            <a:picLocks noChangeAspect="1"/>
          </p:cNvPicPr>
          <p:nvPr/>
        </p:nvPicPr>
        <p:blipFill>
          <a:blip r:embed="rId2"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1752600" y="5334000"/>
            <a:ext cx="1169098" cy="1169098"/>
          </a:xfrm>
          <a:prstGeom prst="rect">
            <a:avLst/>
          </a:prstGeom>
        </p:spPr>
      </p:pic>
      <p:grpSp>
        <p:nvGrpSpPr>
          <p:cNvPr id="30" name="Group 17"/>
          <p:cNvGrpSpPr/>
          <p:nvPr/>
        </p:nvGrpSpPr>
        <p:grpSpPr>
          <a:xfrm>
            <a:off x="1524000" y="2667000"/>
            <a:ext cx="1105627" cy="1863337"/>
            <a:chOff x="737026" y="1739900"/>
            <a:chExt cx="1105627" cy="1863337"/>
          </a:xfrm>
        </p:grpSpPr>
        <p:sp>
          <p:nvSpPr>
            <p:cNvPr id="31" name="Rounded Rectangle 30"/>
            <p:cNvSpPr/>
            <p:nvPr/>
          </p:nvSpPr>
          <p:spPr bwMode="auto">
            <a:xfrm>
              <a:off x="737026" y="2824075"/>
              <a:ext cx="1105627" cy="779162"/>
            </a:xfrm>
            <a:prstGeom prst="roundRect">
              <a:avLst>
                <a:gd name="adj" fmla="val 11209"/>
              </a:avLst>
            </a:prstGeom>
            <a:gradFill flip="none" rotWithShape="1">
              <a:gsLst>
                <a:gs pos="99000">
                  <a:srgbClr val="AAD26B"/>
                </a:gs>
                <a:gs pos="0">
                  <a:srgbClr val="6C9E3B"/>
                </a:gs>
              </a:gsLst>
              <a:lin ang="16200000" scaled="0"/>
              <a:tileRect/>
            </a:gradFill>
            <a:ln w="12700">
              <a:solidFill>
                <a:srgbClr val="689739"/>
              </a:solidFill>
              <a:headEnd type="none" w="med" len="med"/>
              <a:tailEnd type="none" w="med" len="med"/>
            </a:ln>
            <a:effectLst>
              <a:outerShdw blurRad="50800" dist="38100" dir="5400000" algn="t" rotWithShape="0">
                <a:schemeClr val="bg1">
                  <a:lumMod val="50000"/>
                  <a:lumOff val="50000"/>
                  <a:alpha val="40000"/>
                </a:scheme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Aft>
                  <a:spcPct val="0"/>
                </a:spcAft>
                <a:defRPr/>
              </a:pPr>
              <a:r>
                <a:rPr lang="en-US" sz="1200" b="1" dirty="0" smtClean="0">
                  <a:solidFill>
                    <a:srgbClr val="FFFFFF"/>
                  </a:solidFill>
                </a:rPr>
                <a:t>Host</a:t>
              </a:r>
            </a:p>
          </p:txBody>
        </p:sp>
        <p:sp>
          <p:nvSpPr>
            <p:cNvPr id="32" name="Rounded Rectangle 31"/>
            <p:cNvSpPr/>
            <p:nvPr/>
          </p:nvSpPr>
          <p:spPr bwMode="auto">
            <a:xfrm>
              <a:off x="749301" y="1739900"/>
              <a:ext cx="292100" cy="990600"/>
            </a:xfrm>
            <a:prstGeom prst="roundRect">
              <a:avLst/>
            </a:prstGeom>
            <a:gradFill flip="none" rotWithShape="1">
              <a:gsLst>
                <a:gs pos="0">
                  <a:schemeClr val="accent5"/>
                </a:gs>
                <a:gs pos="100000">
                  <a:schemeClr val="accent5">
                    <a:lumMod val="60000"/>
                    <a:lumOff val="40000"/>
                  </a:schemeClr>
                </a:gs>
              </a:gsLst>
              <a:lin ang="16200000" scaled="0"/>
              <a:tileRect/>
            </a:gradFill>
            <a:ln w="12700">
              <a:solidFill>
                <a:schemeClr val="accent5">
                  <a:lumMod val="75000"/>
                </a:schemeClr>
              </a:solidFill>
              <a:headEnd type="none" w="med" len="med"/>
              <a:tailEnd type="none" w="med" len="med"/>
            </a:ln>
            <a:effectLst>
              <a:outerShdw blurRad="50800" dist="38100" dir="5400000" algn="t" rotWithShape="0">
                <a:schemeClr val="bg1">
                  <a:lumMod val="50000"/>
                  <a:lumOff val="50000"/>
                  <a:alpha val="40000"/>
                </a:scheme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vert="vert27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Aft>
                  <a:spcPct val="0"/>
                </a:spcAft>
                <a:defRPr/>
              </a:pPr>
              <a:r>
                <a:rPr lang="en-US" sz="1200" b="1" dirty="0" err="1" smtClean="0">
                  <a:solidFill>
                    <a:srgbClr val="FFFFFF"/>
                  </a:solidFill>
                </a:rPr>
                <a:t>Hadoop</a:t>
              </a:r>
              <a:endParaRPr lang="en-US" sz="1200" b="1" dirty="0">
                <a:solidFill>
                  <a:srgbClr val="FFFFFF"/>
                </a:solidFill>
              </a:endParaRPr>
            </a:p>
          </p:txBody>
        </p:sp>
        <p:sp>
          <p:nvSpPr>
            <p:cNvPr id="33" name="Rounded Rectangle 32"/>
            <p:cNvSpPr/>
            <p:nvPr/>
          </p:nvSpPr>
          <p:spPr bwMode="auto">
            <a:xfrm>
              <a:off x="1130301" y="1739900"/>
              <a:ext cx="292100" cy="990600"/>
            </a:xfrm>
            <a:prstGeom prst="roundRect">
              <a:avLst/>
            </a:prstGeom>
            <a:gradFill flip="none" rotWithShape="1">
              <a:gsLst>
                <a:gs pos="0">
                  <a:schemeClr val="accent5"/>
                </a:gs>
                <a:gs pos="100000">
                  <a:schemeClr val="accent5">
                    <a:lumMod val="60000"/>
                    <a:lumOff val="40000"/>
                  </a:schemeClr>
                </a:gs>
              </a:gsLst>
              <a:lin ang="16200000" scaled="0"/>
              <a:tileRect/>
            </a:gradFill>
            <a:ln w="12700">
              <a:solidFill>
                <a:schemeClr val="accent5">
                  <a:lumMod val="75000"/>
                </a:schemeClr>
              </a:solidFill>
              <a:headEnd type="none" w="med" len="med"/>
              <a:tailEnd type="none" w="med" len="med"/>
            </a:ln>
            <a:effectLst>
              <a:outerShdw blurRad="50800" dist="38100" dir="5400000" algn="t" rotWithShape="0">
                <a:schemeClr val="bg1">
                  <a:lumMod val="50000"/>
                  <a:lumOff val="50000"/>
                  <a:alpha val="40000"/>
                </a:scheme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vert="vert27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Aft>
                  <a:spcPct val="0"/>
                </a:spcAft>
                <a:defRPr/>
              </a:pPr>
              <a:r>
                <a:rPr lang="en-US" sz="1200" b="1" dirty="0" err="1" smtClean="0">
                  <a:solidFill>
                    <a:srgbClr val="FFFFFF"/>
                  </a:solidFill>
                </a:rPr>
                <a:t>Hadoop</a:t>
              </a:r>
              <a:endParaRPr lang="en-US" sz="1200" b="1" dirty="0">
                <a:solidFill>
                  <a:srgbClr val="FFFFFF"/>
                </a:solidFill>
              </a:endParaRPr>
            </a:p>
          </p:txBody>
        </p:sp>
        <p:sp>
          <p:nvSpPr>
            <p:cNvPr id="34" name="Rounded Rectangle 33"/>
            <p:cNvSpPr/>
            <p:nvPr/>
          </p:nvSpPr>
          <p:spPr bwMode="auto">
            <a:xfrm>
              <a:off x="1498601" y="1739900"/>
              <a:ext cx="292100" cy="990600"/>
            </a:xfrm>
            <a:prstGeom prst="roundRect">
              <a:avLst/>
            </a:prstGeom>
            <a:gradFill flip="none" rotWithShape="1">
              <a:gsLst>
                <a:gs pos="0">
                  <a:schemeClr val="accent5"/>
                </a:gs>
                <a:gs pos="100000">
                  <a:schemeClr val="accent5">
                    <a:lumMod val="60000"/>
                    <a:lumOff val="40000"/>
                  </a:schemeClr>
                </a:gs>
              </a:gsLst>
              <a:lin ang="16200000" scaled="0"/>
              <a:tileRect/>
            </a:gradFill>
            <a:ln w="12700">
              <a:solidFill>
                <a:schemeClr val="accent5">
                  <a:lumMod val="75000"/>
                </a:schemeClr>
              </a:solidFill>
              <a:headEnd type="none" w="med" len="med"/>
              <a:tailEnd type="none" w="med" len="med"/>
            </a:ln>
            <a:effectLst>
              <a:outerShdw blurRad="50800" dist="38100" dir="5400000" algn="t" rotWithShape="0">
                <a:schemeClr val="bg1">
                  <a:lumMod val="50000"/>
                  <a:lumOff val="50000"/>
                  <a:alpha val="40000"/>
                </a:scheme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vert="vert27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Aft>
                  <a:spcPct val="0"/>
                </a:spcAft>
                <a:defRPr/>
              </a:pPr>
              <a:r>
                <a:rPr lang="en-US" sz="1200" b="1" dirty="0" smtClean="0">
                  <a:solidFill>
                    <a:srgbClr val="FFFFFF"/>
                  </a:solidFill>
                </a:rPr>
                <a:t>Other VM</a:t>
              </a:r>
              <a:endParaRPr lang="en-US" sz="1200" b="1" dirty="0">
                <a:solidFill>
                  <a:srgbClr val="FFFFFF"/>
                </a:solidFill>
              </a:endParaRPr>
            </a:p>
          </p:txBody>
        </p:sp>
      </p:grpSp>
      <p:grpSp>
        <p:nvGrpSpPr>
          <p:cNvPr id="35" name="Group 23"/>
          <p:cNvGrpSpPr/>
          <p:nvPr/>
        </p:nvGrpSpPr>
        <p:grpSpPr>
          <a:xfrm>
            <a:off x="3352800" y="2667000"/>
            <a:ext cx="1105627" cy="1863337"/>
            <a:chOff x="737026" y="1739900"/>
            <a:chExt cx="1105627" cy="1863337"/>
          </a:xfrm>
        </p:grpSpPr>
        <p:sp>
          <p:nvSpPr>
            <p:cNvPr id="36" name="Rounded Rectangle 35"/>
            <p:cNvSpPr/>
            <p:nvPr/>
          </p:nvSpPr>
          <p:spPr bwMode="auto">
            <a:xfrm>
              <a:off x="737026" y="2824075"/>
              <a:ext cx="1105627" cy="779162"/>
            </a:xfrm>
            <a:prstGeom prst="roundRect">
              <a:avLst>
                <a:gd name="adj" fmla="val 11209"/>
              </a:avLst>
            </a:prstGeom>
            <a:gradFill flip="none" rotWithShape="1">
              <a:gsLst>
                <a:gs pos="99000">
                  <a:srgbClr val="AAD26B"/>
                </a:gs>
                <a:gs pos="0">
                  <a:srgbClr val="6C9E3B"/>
                </a:gs>
              </a:gsLst>
              <a:lin ang="16200000" scaled="0"/>
              <a:tileRect/>
            </a:gradFill>
            <a:ln w="12700">
              <a:solidFill>
                <a:srgbClr val="689739"/>
              </a:solidFill>
              <a:headEnd type="none" w="med" len="med"/>
              <a:tailEnd type="none" w="med" len="med"/>
            </a:ln>
            <a:effectLst>
              <a:outerShdw blurRad="50800" dist="38100" dir="5400000" algn="t" rotWithShape="0">
                <a:schemeClr val="bg1">
                  <a:lumMod val="50000"/>
                  <a:lumOff val="50000"/>
                  <a:alpha val="40000"/>
                </a:scheme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Aft>
                  <a:spcPct val="0"/>
                </a:spcAft>
                <a:defRPr/>
              </a:pPr>
              <a:r>
                <a:rPr lang="en-US" sz="1200" b="1" dirty="0" smtClean="0">
                  <a:solidFill>
                    <a:srgbClr val="FFFFFF"/>
                  </a:solidFill>
                </a:rPr>
                <a:t>Host</a:t>
              </a:r>
            </a:p>
          </p:txBody>
        </p:sp>
        <p:sp>
          <p:nvSpPr>
            <p:cNvPr id="37" name="Rounded Rectangle 36"/>
            <p:cNvSpPr/>
            <p:nvPr/>
          </p:nvSpPr>
          <p:spPr bwMode="auto">
            <a:xfrm>
              <a:off x="749301" y="1739900"/>
              <a:ext cx="292100" cy="990600"/>
            </a:xfrm>
            <a:prstGeom prst="roundRect">
              <a:avLst/>
            </a:prstGeom>
            <a:gradFill flip="none" rotWithShape="1">
              <a:gsLst>
                <a:gs pos="0">
                  <a:schemeClr val="accent5"/>
                </a:gs>
                <a:gs pos="100000">
                  <a:schemeClr val="accent5">
                    <a:lumMod val="60000"/>
                    <a:lumOff val="40000"/>
                  </a:schemeClr>
                </a:gs>
              </a:gsLst>
              <a:lin ang="16200000" scaled="0"/>
              <a:tileRect/>
            </a:gradFill>
            <a:ln w="12700">
              <a:solidFill>
                <a:schemeClr val="accent5">
                  <a:lumMod val="75000"/>
                </a:schemeClr>
              </a:solidFill>
              <a:headEnd type="none" w="med" len="med"/>
              <a:tailEnd type="none" w="med" len="med"/>
            </a:ln>
            <a:effectLst>
              <a:outerShdw blurRad="50800" dist="38100" dir="5400000" algn="t" rotWithShape="0">
                <a:schemeClr val="bg1">
                  <a:lumMod val="50000"/>
                  <a:lumOff val="50000"/>
                  <a:alpha val="40000"/>
                </a:scheme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vert="vert27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Aft>
                  <a:spcPct val="0"/>
                </a:spcAft>
                <a:defRPr/>
              </a:pPr>
              <a:r>
                <a:rPr lang="en-US" sz="1200" b="1" dirty="0" err="1" smtClean="0">
                  <a:solidFill>
                    <a:srgbClr val="FFFFFF"/>
                  </a:solidFill>
                </a:rPr>
                <a:t>Hadoop</a:t>
              </a:r>
              <a:endParaRPr lang="en-US" sz="1200" b="1" dirty="0">
                <a:solidFill>
                  <a:srgbClr val="FFFFFF"/>
                </a:solidFill>
              </a:endParaRPr>
            </a:p>
          </p:txBody>
        </p:sp>
        <p:sp>
          <p:nvSpPr>
            <p:cNvPr id="38" name="Rounded Rectangle 37"/>
            <p:cNvSpPr/>
            <p:nvPr/>
          </p:nvSpPr>
          <p:spPr bwMode="auto">
            <a:xfrm>
              <a:off x="1130301" y="1739900"/>
              <a:ext cx="292100" cy="990600"/>
            </a:xfrm>
            <a:prstGeom prst="roundRect">
              <a:avLst/>
            </a:prstGeom>
            <a:gradFill flip="none" rotWithShape="1">
              <a:gsLst>
                <a:gs pos="0">
                  <a:schemeClr val="accent5"/>
                </a:gs>
                <a:gs pos="100000">
                  <a:schemeClr val="accent5">
                    <a:lumMod val="60000"/>
                    <a:lumOff val="40000"/>
                  </a:schemeClr>
                </a:gs>
              </a:gsLst>
              <a:lin ang="16200000" scaled="0"/>
              <a:tileRect/>
            </a:gradFill>
            <a:ln w="12700">
              <a:solidFill>
                <a:schemeClr val="accent5">
                  <a:lumMod val="75000"/>
                </a:schemeClr>
              </a:solidFill>
              <a:headEnd type="none" w="med" len="med"/>
              <a:tailEnd type="none" w="med" len="med"/>
            </a:ln>
            <a:effectLst>
              <a:outerShdw blurRad="50800" dist="38100" dir="5400000" algn="t" rotWithShape="0">
                <a:schemeClr val="bg1">
                  <a:lumMod val="50000"/>
                  <a:lumOff val="50000"/>
                  <a:alpha val="40000"/>
                </a:scheme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vert="vert27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Aft>
                  <a:spcPct val="0"/>
                </a:spcAft>
                <a:defRPr/>
              </a:pPr>
              <a:r>
                <a:rPr lang="en-US" sz="1200" b="1" dirty="0" err="1" smtClean="0">
                  <a:solidFill>
                    <a:srgbClr val="FFFFFF"/>
                  </a:solidFill>
                </a:rPr>
                <a:t>Hadoop</a:t>
              </a:r>
              <a:endParaRPr lang="en-US" sz="1200" b="1" dirty="0">
                <a:solidFill>
                  <a:srgbClr val="FFFFFF"/>
                </a:solidFill>
              </a:endParaRPr>
            </a:p>
          </p:txBody>
        </p:sp>
        <p:sp>
          <p:nvSpPr>
            <p:cNvPr id="39" name="Rounded Rectangle 38"/>
            <p:cNvSpPr/>
            <p:nvPr/>
          </p:nvSpPr>
          <p:spPr bwMode="auto">
            <a:xfrm>
              <a:off x="1498601" y="1739900"/>
              <a:ext cx="292100" cy="990600"/>
            </a:xfrm>
            <a:prstGeom prst="roundRect">
              <a:avLst/>
            </a:prstGeom>
            <a:gradFill flip="none" rotWithShape="1">
              <a:gsLst>
                <a:gs pos="0">
                  <a:schemeClr val="accent5"/>
                </a:gs>
                <a:gs pos="100000">
                  <a:schemeClr val="accent5">
                    <a:lumMod val="60000"/>
                    <a:lumOff val="40000"/>
                  </a:schemeClr>
                </a:gs>
              </a:gsLst>
              <a:lin ang="16200000" scaled="0"/>
              <a:tileRect/>
            </a:gradFill>
            <a:ln w="12700">
              <a:solidFill>
                <a:schemeClr val="accent5">
                  <a:lumMod val="75000"/>
                </a:schemeClr>
              </a:solidFill>
              <a:headEnd type="none" w="med" len="med"/>
              <a:tailEnd type="none" w="med" len="med"/>
            </a:ln>
            <a:effectLst>
              <a:outerShdw blurRad="50800" dist="38100" dir="5400000" algn="t" rotWithShape="0">
                <a:schemeClr val="bg1">
                  <a:lumMod val="50000"/>
                  <a:lumOff val="50000"/>
                  <a:alpha val="40000"/>
                </a:scheme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vert="vert27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Aft>
                  <a:spcPct val="0"/>
                </a:spcAft>
                <a:defRPr/>
              </a:pPr>
              <a:r>
                <a:rPr lang="en-US" sz="1200" b="1" dirty="0" smtClean="0">
                  <a:solidFill>
                    <a:srgbClr val="FFFFFF"/>
                  </a:solidFill>
                </a:rPr>
                <a:t>Other VM</a:t>
              </a:r>
              <a:endParaRPr lang="en-US" sz="1200" b="1" dirty="0">
                <a:solidFill>
                  <a:srgbClr val="FFFFFF"/>
                </a:solidFill>
              </a:endParaRPr>
            </a:p>
          </p:txBody>
        </p:sp>
      </p:grpSp>
      <p:sp>
        <p:nvSpPr>
          <p:cNvPr id="40" name="Oval 39"/>
          <p:cNvSpPr/>
          <p:nvPr/>
        </p:nvSpPr>
        <p:spPr bwMode="auto">
          <a:xfrm>
            <a:off x="2743200" y="3962400"/>
            <a:ext cx="152400" cy="152400"/>
          </a:xfrm>
          <a:prstGeom prst="ellipse">
            <a:avLst/>
          </a:prstGeom>
          <a:solidFill>
            <a:schemeClr val="bg1"/>
          </a:solidFill>
          <a:ln w="12700">
            <a:solidFill>
              <a:schemeClr val="accent3"/>
            </a:solid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sp>
        <p:nvSpPr>
          <p:cNvPr id="41" name="Oval 40"/>
          <p:cNvSpPr/>
          <p:nvPr/>
        </p:nvSpPr>
        <p:spPr bwMode="auto">
          <a:xfrm>
            <a:off x="2971800" y="3962400"/>
            <a:ext cx="152400" cy="152400"/>
          </a:xfrm>
          <a:prstGeom prst="ellipse">
            <a:avLst/>
          </a:prstGeom>
          <a:solidFill>
            <a:schemeClr val="bg1"/>
          </a:solidFill>
          <a:ln w="12700">
            <a:solidFill>
              <a:schemeClr val="accent3"/>
            </a:solid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grpSp>
        <p:nvGrpSpPr>
          <p:cNvPr id="45" name="Group 4"/>
          <p:cNvGrpSpPr/>
          <p:nvPr/>
        </p:nvGrpSpPr>
        <p:grpSpPr>
          <a:xfrm>
            <a:off x="4800600" y="2667000"/>
            <a:ext cx="1105627" cy="2418040"/>
            <a:chOff x="737026" y="1739900"/>
            <a:chExt cx="1105627" cy="2418040"/>
          </a:xfrm>
        </p:grpSpPr>
        <p:sp>
          <p:nvSpPr>
            <p:cNvPr id="46" name="Rounded Rectangle 45"/>
            <p:cNvSpPr/>
            <p:nvPr/>
          </p:nvSpPr>
          <p:spPr bwMode="auto">
            <a:xfrm>
              <a:off x="737026" y="2824075"/>
              <a:ext cx="1105627" cy="779162"/>
            </a:xfrm>
            <a:prstGeom prst="roundRect">
              <a:avLst>
                <a:gd name="adj" fmla="val 11209"/>
              </a:avLst>
            </a:prstGeom>
            <a:gradFill flip="none" rotWithShape="1">
              <a:gsLst>
                <a:gs pos="99000">
                  <a:srgbClr val="AAD26B"/>
                </a:gs>
                <a:gs pos="0">
                  <a:srgbClr val="6C9E3B"/>
                </a:gs>
              </a:gsLst>
              <a:lin ang="16200000" scaled="0"/>
              <a:tileRect/>
            </a:gradFill>
            <a:ln w="12700">
              <a:solidFill>
                <a:srgbClr val="689739"/>
              </a:solidFill>
              <a:headEnd type="none" w="med" len="med"/>
              <a:tailEnd type="none" w="med" len="med"/>
            </a:ln>
            <a:effectLst>
              <a:outerShdw blurRad="50800" dist="38100" dir="5400000" algn="t" rotWithShape="0">
                <a:schemeClr val="bg1">
                  <a:lumMod val="50000"/>
                  <a:lumOff val="50000"/>
                  <a:alpha val="40000"/>
                </a:scheme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Aft>
                  <a:spcPct val="0"/>
                </a:spcAft>
                <a:defRPr/>
              </a:pPr>
              <a:r>
                <a:rPr lang="en-US" sz="1200" b="1" dirty="0" smtClean="0">
                  <a:solidFill>
                    <a:srgbClr val="FFFFFF"/>
                  </a:solidFill>
                </a:rPr>
                <a:t>Host</a:t>
              </a:r>
            </a:p>
          </p:txBody>
        </p:sp>
        <p:pic>
          <p:nvPicPr>
            <p:cNvPr id="47" name="Picture 14" descr="ICON_Storage_3up_Q408.png"/>
            <p:cNvPicPr>
              <a:picLocks noChangeAspect="1"/>
            </p:cNvPicPr>
            <p:nvPr/>
          </p:nvPicPr>
          <p:blipFill>
            <a:blip r:embed="rId3" cstate="print"/>
            <a:srcRect/>
            <a:stretch>
              <a:fillRect/>
            </a:stretch>
          </p:blipFill>
          <p:spPr bwMode="auto">
            <a:xfrm>
              <a:off x="737026" y="3492500"/>
              <a:ext cx="673831" cy="665440"/>
            </a:xfrm>
            <a:prstGeom prst="rect">
              <a:avLst/>
            </a:prstGeom>
            <a:noFill/>
            <a:ln w="9525">
              <a:noFill/>
              <a:miter lim="800000"/>
              <a:headEnd/>
              <a:tailEnd/>
            </a:ln>
          </p:spPr>
        </p:pic>
        <p:sp>
          <p:nvSpPr>
            <p:cNvPr id="48" name="Rounded Rectangle 47"/>
            <p:cNvSpPr/>
            <p:nvPr/>
          </p:nvSpPr>
          <p:spPr bwMode="auto">
            <a:xfrm>
              <a:off x="749301" y="1739900"/>
              <a:ext cx="292100" cy="990600"/>
            </a:xfrm>
            <a:prstGeom prst="roundRect">
              <a:avLst/>
            </a:prstGeom>
            <a:gradFill flip="none" rotWithShape="1">
              <a:gsLst>
                <a:gs pos="0">
                  <a:schemeClr val="accent5"/>
                </a:gs>
                <a:gs pos="100000">
                  <a:schemeClr val="accent5">
                    <a:lumMod val="60000"/>
                    <a:lumOff val="40000"/>
                  </a:schemeClr>
                </a:gs>
              </a:gsLst>
              <a:lin ang="16200000" scaled="0"/>
              <a:tileRect/>
            </a:gradFill>
            <a:ln w="12700">
              <a:solidFill>
                <a:schemeClr val="accent5">
                  <a:lumMod val="75000"/>
                </a:schemeClr>
              </a:solidFill>
              <a:headEnd type="none" w="med" len="med"/>
              <a:tailEnd type="none" w="med" len="med"/>
            </a:ln>
            <a:effectLst>
              <a:outerShdw blurRad="50800" dist="38100" dir="5400000" algn="t" rotWithShape="0">
                <a:schemeClr val="bg1">
                  <a:lumMod val="50000"/>
                  <a:lumOff val="50000"/>
                  <a:alpha val="40000"/>
                </a:scheme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vert="vert27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Aft>
                  <a:spcPct val="0"/>
                </a:spcAft>
                <a:defRPr/>
              </a:pPr>
              <a:r>
                <a:rPr lang="en-US" sz="1200" b="1" dirty="0" err="1" smtClean="0">
                  <a:solidFill>
                    <a:srgbClr val="FFFFFF"/>
                  </a:solidFill>
                </a:rPr>
                <a:t>Hadoop</a:t>
              </a:r>
              <a:endParaRPr lang="en-US" sz="1200" b="1" dirty="0">
                <a:solidFill>
                  <a:srgbClr val="FFFFFF"/>
                </a:solidFill>
              </a:endParaRPr>
            </a:p>
          </p:txBody>
        </p:sp>
        <p:sp>
          <p:nvSpPr>
            <p:cNvPr id="49" name="Rounded Rectangle 48"/>
            <p:cNvSpPr/>
            <p:nvPr/>
          </p:nvSpPr>
          <p:spPr bwMode="auto">
            <a:xfrm>
              <a:off x="1130301" y="1739900"/>
              <a:ext cx="292100" cy="990600"/>
            </a:xfrm>
            <a:prstGeom prst="roundRect">
              <a:avLst/>
            </a:prstGeom>
            <a:gradFill flip="none" rotWithShape="1">
              <a:gsLst>
                <a:gs pos="0">
                  <a:schemeClr val="accent5"/>
                </a:gs>
                <a:gs pos="100000">
                  <a:schemeClr val="accent5">
                    <a:lumMod val="60000"/>
                    <a:lumOff val="40000"/>
                  </a:schemeClr>
                </a:gs>
              </a:gsLst>
              <a:lin ang="16200000" scaled="0"/>
              <a:tileRect/>
            </a:gradFill>
            <a:ln w="12700">
              <a:solidFill>
                <a:schemeClr val="accent5">
                  <a:lumMod val="75000"/>
                </a:schemeClr>
              </a:solidFill>
              <a:headEnd type="none" w="med" len="med"/>
              <a:tailEnd type="none" w="med" len="med"/>
            </a:ln>
            <a:effectLst>
              <a:outerShdw blurRad="50800" dist="38100" dir="5400000" algn="t" rotWithShape="0">
                <a:schemeClr val="bg1">
                  <a:lumMod val="50000"/>
                  <a:lumOff val="50000"/>
                  <a:alpha val="40000"/>
                </a:scheme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vert="vert27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Aft>
                  <a:spcPct val="0"/>
                </a:spcAft>
                <a:defRPr/>
              </a:pPr>
              <a:r>
                <a:rPr lang="en-US" sz="1200" b="1" dirty="0" smtClean="0">
                  <a:solidFill>
                    <a:srgbClr val="FFFFFF"/>
                  </a:solidFill>
                </a:rPr>
                <a:t>Other VM</a:t>
              </a:r>
              <a:endParaRPr lang="en-US" sz="1200" b="1" dirty="0">
                <a:solidFill>
                  <a:srgbClr val="FFFFFF"/>
                </a:solidFill>
              </a:endParaRPr>
            </a:p>
          </p:txBody>
        </p:sp>
        <p:sp>
          <p:nvSpPr>
            <p:cNvPr id="50" name="Rounded Rectangle 49"/>
            <p:cNvSpPr/>
            <p:nvPr/>
          </p:nvSpPr>
          <p:spPr bwMode="auto">
            <a:xfrm>
              <a:off x="1498601" y="1739900"/>
              <a:ext cx="292100" cy="990600"/>
            </a:xfrm>
            <a:prstGeom prst="roundRect">
              <a:avLst/>
            </a:prstGeom>
            <a:gradFill flip="none" rotWithShape="1">
              <a:gsLst>
                <a:gs pos="0">
                  <a:schemeClr val="accent5"/>
                </a:gs>
                <a:gs pos="100000">
                  <a:schemeClr val="accent5">
                    <a:lumMod val="60000"/>
                    <a:lumOff val="40000"/>
                  </a:schemeClr>
                </a:gs>
              </a:gsLst>
              <a:lin ang="16200000" scaled="0"/>
              <a:tileRect/>
            </a:gradFill>
            <a:ln w="12700">
              <a:solidFill>
                <a:schemeClr val="accent5">
                  <a:lumMod val="75000"/>
                </a:schemeClr>
              </a:solidFill>
              <a:headEnd type="none" w="med" len="med"/>
              <a:tailEnd type="none" w="med" len="med"/>
            </a:ln>
            <a:effectLst>
              <a:outerShdw blurRad="50800" dist="38100" dir="5400000" algn="t" rotWithShape="0">
                <a:schemeClr val="bg1">
                  <a:lumMod val="50000"/>
                  <a:lumOff val="50000"/>
                  <a:alpha val="40000"/>
                </a:scheme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vert="vert27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Aft>
                  <a:spcPct val="0"/>
                </a:spcAft>
                <a:defRPr/>
              </a:pPr>
              <a:r>
                <a:rPr lang="en-US" sz="1200" b="1" dirty="0" smtClean="0">
                  <a:solidFill>
                    <a:srgbClr val="FFFFFF"/>
                  </a:solidFill>
                </a:rPr>
                <a:t>Other VM</a:t>
              </a:r>
              <a:endParaRPr lang="en-US" sz="1200" b="1" dirty="0">
                <a:solidFill>
                  <a:srgbClr val="FFFFFF"/>
                </a:solidFill>
              </a:endParaRPr>
            </a:p>
          </p:txBody>
        </p:sp>
      </p:grpSp>
      <p:grpSp>
        <p:nvGrpSpPr>
          <p:cNvPr id="52" name="Group 17"/>
          <p:cNvGrpSpPr/>
          <p:nvPr/>
        </p:nvGrpSpPr>
        <p:grpSpPr>
          <a:xfrm>
            <a:off x="6096000" y="2667000"/>
            <a:ext cx="1105627" cy="2418040"/>
            <a:chOff x="737026" y="1739900"/>
            <a:chExt cx="1105627" cy="2418040"/>
          </a:xfrm>
        </p:grpSpPr>
        <p:sp>
          <p:nvSpPr>
            <p:cNvPr id="53" name="Rounded Rectangle 52"/>
            <p:cNvSpPr/>
            <p:nvPr/>
          </p:nvSpPr>
          <p:spPr bwMode="auto">
            <a:xfrm>
              <a:off x="737026" y="2824075"/>
              <a:ext cx="1105627" cy="779162"/>
            </a:xfrm>
            <a:prstGeom prst="roundRect">
              <a:avLst>
                <a:gd name="adj" fmla="val 11209"/>
              </a:avLst>
            </a:prstGeom>
            <a:gradFill flip="none" rotWithShape="1">
              <a:gsLst>
                <a:gs pos="99000">
                  <a:srgbClr val="AAD26B"/>
                </a:gs>
                <a:gs pos="0">
                  <a:srgbClr val="6C9E3B"/>
                </a:gs>
              </a:gsLst>
              <a:lin ang="16200000" scaled="0"/>
              <a:tileRect/>
            </a:gradFill>
            <a:ln w="12700">
              <a:solidFill>
                <a:srgbClr val="689739"/>
              </a:solidFill>
              <a:headEnd type="none" w="med" len="med"/>
              <a:tailEnd type="none" w="med" len="med"/>
            </a:ln>
            <a:effectLst>
              <a:outerShdw blurRad="50800" dist="38100" dir="5400000" algn="t" rotWithShape="0">
                <a:schemeClr val="bg1">
                  <a:lumMod val="50000"/>
                  <a:lumOff val="50000"/>
                  <a:alpha val="40000"/>
                </a:scheme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Aft>
                  <a:spcPct val="0"/>
                </a:spcAft>
                <a:defRPr/>
              </a:pPr>
              <a:r>
                <a:rPr lang="en-US" sz="1200" b="1" dirty="0" smtClean="0">
                  <a:solidFill>
                    <a:srgbClr val="FFFFFF"/>
                  </a:solidFill>
                </a:rPr>
                <a:t>Host</a:t>
              </a:r>
            </a:p>
          </p:txBody>
        </p:sp>
        <p:pic>
          <p:nvPicPr>
            <p:cNvPr id="54" name="Picture 14" descr="ICON_Storage_3up_Q408.png"/>
            <p:cNvPicPr>
              <a:picLocks noChangeAspect="1"/>
            </p:cNvPicPr>
            <p:nvPr/>
          </p:nvPicPr>
          <p:blipFill>
            <a:blip r:embed="rId3" cstate="print"/>
            <a:srcRect/>
            <a:stretch>
              <a:fillRect/>
            </a:stretch>
          </p:blipFill>
          <p:spPr bwMode="auto">
            <a:xfrm>
              <a:off x="737026" y="3492500"/>
              <a:ext cx="673831" cy="665440"/>
            </a:xfrm>
            <a:prstGeom prst="rect">
              <a:avLst/>
            </a:prstGeom>
            <a:noFill/>
            <a:ln w="9525">
              <a:noFill/>
              <a:miter lim="800000"/>
              <a:headEnd/>
              <a:tailEnd/>
            </a:ln>
          </p:spPr>
        </p:pic>
        <p:sp>
          <p:nvSpPr>
            <p:cNvPr id="55" name="Rounded Rectangle 54"/>
            <p:cNvSpPr/>
            <p:nvPr/>
          </p:nvSpPr>
          <p:spPr bwMode="auto">
            <a:xfrm>
              <a:off x="749301" y="1739900"/>
              <a:ext cx="292100" cy="990600"/>
            </a:xfrm>
            <a:prstGeom prst="roundRect">
              <a:avLst/>
            </a:prstGeom>
            <a:gradFill flip="none" rotWithShape="1">
              <a:gsLst>
                <a:gs pos="0">
                  <a:schemeClr val="accent5"/>
                </a:gs>
                <a:gs pos="100000">
                  <a:schemeClr val="accent5">
                    <a:lumMod val="60000"/>
                    <a:lumOff val="40000"/>
                  </a:schemeClr>
                </a:gs>
              </a:gsLst>
              <a:lin ang="16200000" scaled="0"/>
              <a:tileRect/>
            </a:gradFill>
            <a:ln w="12700">
              <a:solidFill>
                <a:schemeClr val="accent5">
                  <a:lumMod val="75000"/>
                </a:schemeClr>
              </a:solidFill>
              <a:headEnd type="none" w="med" len="med"/>
              <a:tailEnd type="none" w="med" len="med"/>
            </a:ln>
            <a:effectLst>
              <a:outerShdw blurRad="50800" dist="38100" dir="5400000" algn="t" rotWithShape="0">
                <a:schemeClr val="bg1">
                  <a:lumMod val="50000"/>
                  <a:lumOff val="50000"/>
                  <a:alpha val="40000"/>
                </a:scheme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vert="vert27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Aft>
                  <a:spcPct val="0"/>
                </a:spcAft>
                <a:defRPr/>
              </a:pPr>
              <a:r>
                <a:rPr lang="en-US" sz="1200" b="1" dirty="0" err="1" smtClean="0">
                  <a:solidFill>
                    <a:srgbClr val="FFFFFF"/>
                  </a:solidFill>
                </a:rPr>
                <a:t>Hadoop</a:t>
              </a:r>
              <a:endParaRPr lang="en-US" sz="1200" b="1" dirty="0">
                <a:solidFill>
                  <a:srgbClr val="FFFFFF"/>
                </a:solidFill>
              </a:endParaRPr>
            </a:p>
          </p:txBody>
        </p:sp>
        <p:sp>
          <p:nvSpPr>
            <p:cNvPr id="56" name="Rounded Rectangle 55"/>
            <p:cNvSpPr/>
            <p:nvPr/>
          </p:nvSpPr>
          <p:spPr bwMode="auto">
            <a:xfrm>
              <a:off x="1130301" y="1739900"/>
              <a:ext cx="292100" cy="990600"/>
            </a:xfrm>
            <a:prstGeom prst="roundRect">
              <a:avLst/>
            </a:prstGeom>
            <a:gradFill flip="none" rotWithShape="1">
              <a:gsLst>
                <a:gs pos="0">
                  <a:schemeClr val="accent5"/>
                </a:gs>
                <a:gs pos="100000">
                  <a:schemeClr val="accent5">
                    <a:lumMod val="60000"/>
                    <a:lumOff val="40000"/>
                  </a:schemeClr>
                </a:gs>
              </a:gsLst>
              <a:lin ang="16200000" scaled="0"/>
              <a:tileRect/>
            </a:gradFill>
            <a:ln w="12700">
              <a:solidFill>
                <a:schemeClr val="accent5">
                  <a:lumMod val="75000"/>
                </a:schemeClr>
              </a:solidFill>
              <a:headEnd type="none" w="med" len="med"/>
              <a:tailEnd type="none" w="med" len="med"/>
            </a:ln>
            <a:effectLst>
              <a:outerShdw blurRad="50800" dist="38100" dir="5400000" algn="t" rotWithShape="0">
                <a:schemeClr val="bg1">
                  <a:lumMod val="50000"/>
                  <a:lumOff val="50000"/>
                  <a:alpha val="40000"/>
                </a:scheme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vert="vert27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Aft>
                  <a:spcPct val="0"/>
                </a:spcAft>
                <a:defRPr/>
              </a:pPr>
              <a:r>
                <a:rPr lang="en-US" sz="1200" b="1" dirty="0" err="1" smtClean="0">
                  <a:solidFill>
                    <a:srgbClr val="FFFFFF"/>
                  </a:solidFill>
                </a:rPr>
                <a:t>Hadoop</a:t>
              </a:r>
              <a:endParaRPr lang="en-US" sz="1200" b="1" dirty="0">
                <a:solidFill>
                  <a:srgbClr val="FFFFFF"/>
                </a:solidFill>
              </a:endParaRPr>
            </a:p>
          </p:txBody>
        </p:sp>
        <p:sp>
          <p:nvSpPr>
            <p:cNvPr id="57" name="Rounded Rectangle 56"/>
            <p:cNvSpPr/>
            <p:nvPr/>
          </p:nvSpPr>
          <p:spPr bwMode="auto">
            <a:xfrm>
              <a:off x="1498601" y="1739900"/>
              <a:ext cx="292100" cy="990600"/>
            </a:xfrm>
            <a:prstGeom prst="roundRect">
              <a:avLst/>
            </a:prstGeom>
            <a:gradFill flip="none" rotWithShape="1">
              <a:gsLst>
                <a:gs pos="0">
                  <a:schemeClr val="accent5"/>
                </a:gs>
                <a:gs pos="100000">
                  <a:schemeClr val="accent5">
                    <a:lumMod val="60000"/>
                    <a:lumOff val="40000"/>
                  </a:schemeClr>
                </a:gs>
              </a:gsLst>
              <a:lin ang="16200000" scaled="0"/>
              <a:tileRect/>
            </a:gradFill>
            <a:ln w="12700">
              <a:solidFill>
                <a:schemeClr val="accent5">
                  <a:lumMod val="75000"/>
                </a:schemeClr>
              </a:solidFill>
              <a:headEnd type="none" w="med" len="med"/>
              <a:tailEnd type="none" w="med" len="med"/>
            </a:ln>
            <a:effectLst>
              <a:outerShdw blurRad="50800" dist="38100" dir="5400000" algn="t" rotWithShape="0">
                <a:schemeClr val="bg1">
                  <a:lumMod val="50000"/>
                  <a:lumOff val="50000"/>
                  <a:alpha val="40000"/>
                </a:scheme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vert="vert27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Aft>
                  <a:spcPct val="0"/>
                </a:spcAft>
                <a:defRPr/>
              </a:pPr>
              <a:r>
                <a:rPr lang="en-US" sz="1200" b="1" dirty="0" smtClean="0">
                  <a:solidFill>
                    <a:srgbClr val="FFFFFF"/>
                  </a:solidFill>
                </a:rPr>
                <a:t>Other VM</a:t>
              </a:r>
              <a:endParaRPr lang="en-US" sz="1200" b="1" dirty="0">
                <a:solidFill>
                  <a:srgbClr val="FFFFFF"/>
                </a:solidFill>
              </a:endParaRPr>
            </a:p>
          </p:txBody>
        </p:sp>
      </p:grpSp>
      <p:grpSp>
        <p:nvGrpSpPr>
          <p:cNvPr id="58" name="Group 23"/>
          <p:cNvGrpSpPr/>
          <p:nvPr/>
        </p:nvGrpSpPr>
        <p:grpSpPr>
          <a:xfrm>
            <a:off x="7924800" y="2667000"/>
            <a:ext cx="1105627" cy="2418040"/>
            <a:chOff x="737026" y="1739900"/>
            <a:chExt cx="1105627" cy="2418040"/>
          </a:xfrm>
        </p:grpSpPr>
        <p:sp>
          <p:nvSpPr>
            <p:cNvPr id="59" name="Rounded Rectangle 58"/>
            <p:cNvSpPr/>
            <p:nvPr/>
          </p:nvSpPr>
          <p:spPr bwMode="auto">
            <a:xfrm>
              <a:off x="737026" y="2824075"/>
              <a:ext cx="1105627" cy="779162"/>
            </a:xfrm>
            <a:prstGeom prst="roundRect">
              <a:avLst>
                <a:gd name="adj" fmla="val 11209"/>
              </a:avLst>
            </a:prstGeom>
            <a:gradFill flip="none" rotWithShape="1">
              <a:gsLst>
                <a:gs pos="99000">
                  <a:srgbClr val="AAD26B"/>
                </a:gs>
                <a:gs pos="0">
                  <a:srgbClr val="6C9E3B"/>
                </a:gs>
              </a:gsLst>
              <a:lin ang="16200000" scaled="0"/>
              <a:tileRect/>
            </a:gradFill>
            <a:ln w="12700">
              <a:solidFill>
                <a:srgbClr val="689739"/>
              </a:solidFill>
              <a:headEnd type="none" w="med" len="med"/>
              <a:tailEnd type="none" w="med" len="med"/>
            </a:ln>
            <a:effectLst>
              <a:outerShdw blurRad="50800" dist="38100" dir="5400000" algn="t" rotWithShape="0">
                <a:schemeClr val="bg1">
                  <a:lumMod val="50000"/>
                  <a:lumOff val="50000"/>
                  <a:alpha val="40000"/>
                </a:scheme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Aft>
                  <a:spcPct val="0"/>
                </a:spcAft>
                <a:defRPr/>
              </a:pPr>
              <a:r>
                <a:rPr lang="en-US" sz="1200" b="1" dirty="0" smtClean="0">
                  <a:solidFill>
                    <a:srgbClr val="FFFFFF"/>
                  </a:solidFill>
                </a:rPr>
                <a:t>Host</a:t>
              </a:r>
            </a:p>
          </p:txBody>
        </p:sp>
        <p:pic>
          <p:nvPicPr>
            <p:cNvPr id="60" name="Picture 14" descr="ICON_Storage_3up_Q408.png"/>
            <p:cNvPicPr>
              <a:picLocks noChangeAspect="1"/>
            </p:cNvPicPr>
            <p:nvPr/>
          </p:nvPicPr>
          <p:blipFill>
            <a:blip r:embed="rId3" cstate="print"/>
            <a:srcRect/>
            <a:stretch>
              <a:fillRect/>
            </a:stretch>
          </p:blipFill>
          <p:spPr bwMode="auto">
            <a:xfrm>
              <a:off x="737026" y="3492500"/>
              <a:ext cx="673831" cy="665440"/>
            </a:xfrm>
            <a:prstGeom prst="rect">
              <a:avLst/>
            </a:prstGeom>
            <a:noFill/>
            <a:ln w="9525">
              <a:noFill/>
              <a:miter lim="800000"/>
              <a:headEnd/>
              <a:tailEnd/>
            </a:ln>
          </p:spPr>
        </p:pic>
        <p:sp>
          <p:nvSpPr>
            <p:cNvPr id="61" name="Rounded Rectangle 60"/>
            <p:cNvSpPr/>
            <p:nvPr/>
          </p:nvSpPr>
          <p:spPr bwMode="auto">
            <a:xfrm>
              <a:off x="749301" y="1739900"/>
              <a:ext cx="292100" cy="990600"/>
            </a:xfrm>
            <a:prstGeom prst="roundRect">
              <a:avLst/>
            </a:prstGeom>
            <a:gradFill flip="none" rotWithShape="1">
              <a:gsLst>
                <a:gs pos="0">
                  <a:schemeClr val="accent5"/>
                </a:gs>
                <a:gs pos="100000">
                  <a:schemeClr val="accent5">
                    <a:lumMod val="60000"/>
                    <a:lumOff val="40000"/>
                  </a:schemeClr>
                </a:gs>
              </a:gsLst>
              <a:lin ang="16200000" scaled="0"/>
              <a:tileRect/>
            </a:gradFill>
            <a:ln w="12700">
              <a:solidFill>
                <a:schemeClr val="accent5">
                  <a:lumMod val="75000"/>
                </a:schemeClr>
              </a:solidFill>
              <a:headEnd type="none" w="med" len="med"/>
              <a:tailEnd type="none" w="med" len="med"/>
            </a:ln>
            <a:effectLst>
              <a:outerShdw blurRad="50800" dist="38100" dir="5400000" algn="t" rotWithShape="0">
                <a:schemeClr val="bg1">
                  <a:lumMod val="50000"/>
                  <a:lumOff val="50000"/>
                  <a:alpha val="40000"/>
                </a:scheme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vert="vert27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Aft>
                  <a:spcPct val="0"/>
                </a:spcAft>
                <a:defRPr/>
              </a:pPr>
              <a:r>
                <a:rPr lang="en-US" sz="1200" b="1" dirty="0" err="1" smtClean="0">
                  <a:solidFill>
                    <a:srgbClr val="FFFFFF"/>
                  </a:solidFill>
                </a:rPr>
                <a:t>Hadoop</a:t>
              </a:r>
              <a:endParaRPr lang="en-US" sz="1200" b="1" dirty="0">
                <a:solidFill>
                  <a:srgbClr val="FFFFFF"/>
                </a:solidFill>
              </a:endParaRPr>
            </a:p>
          </p:txBody>
        </p:sp>
        <p:sp>
          <p:nvSpPr>
            <p:cNvPr id="62" name="Rounded Rectangle 61"/>
            <p:cNvSpPr/>
            <p:nvPr/>
          </p:nvSpPr>
          <p:spPr bwMode="auto">
            <a:xfrm>
              <a:off x="1130301" y="1739900"/>
              <a:ext cx="292100" cy="990600"/>
            </a:xfrm>
            <a:prstGeom prst="roundRect">
              <a:avLst/>
            </a:prstGeom>
            <a:gradFill flip="none" rotWithShape="1">
              <a:gsLst>
                <a:gs pos="0">
                  <a:schemeClr val="accent5"/>
                </a:gs>
                <a:gs pos="100000">
                  <a:schemeClr val="accent5">
                    <a:lumMod val="60000"/>
                    <a:lumOff val="40000"/>
                  </a:schemeClr>
                </a:gs>
              </a:gsLst>
              <a:lin ang="16200000" scaled="0"/>
              <a:tileRect/>
            </a:gradFill>
            <a:ln w="12700">
              <a:solidFill>
                <a:schemeClr val="accent5">
                  <a:lumMod val="75000"/>
                </a:schemeClr>
              </a:solidFill>
              <a:headEnd type="none" w="med" len="med"/>
              <a:tailEnd type="none" w="med" len="med"/>
            </a:ln>
            <a:effectLst>
              <a:outerShdw blurRad="50800" dist="38100" dir="5400000" algn="t" rotWithShape="0">
                <a:schemeClr val="bg1">
                  <a:lumMod val="50000"/>
                  <a:lumOff val="50000"/>
                  <a:alpha val="40000"/>
                </a:scheme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vert="vert27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Aft>
                  <a:spcPct val="0"/>
                </a:spcAft>
                <a:defRPr/>
              </a:pPr>
              <a:r>
                <a:rPr lang="en-US" sz="1200" b="1" dirty="0" err="1" smtClean="0">
                  <a:solidFill>
                    <a:srgbClr val="FFFFFF"/>
                  </a:solidFill>
                </a:rPr>
                <a:t>Hadoop</a:t>
              </a:r>
              <a:endParaRPr lang="en-US" sz="1200" b="1" dirty="0">
                <a:solidFill>
                  <a:srgbClr val="FFFFFF"/>
                </a:solidFill>
              </a:endParaRPr>
            </a:p>
          </p:txBody>
        </p:sp>
        <p:sp>
          <p:nvSpPr>
            <p:cNvPr id="63" name="Rounded Rectangle 62"/>
            <p:cNvSpPr/>
            <p:nvPr/>
          </p:nvSpPr>
          <p:spPr bwMode="auto">
            <a:xfrm>
              <a:off x="1498601" y="1739900"/>
              <a:ext cx="292100" cy="990600"/>
            </a:xfrm>
            <a:prstGeom prst="roundRect">
              <a:avLst/>
            </a:prstGeom>
            <a:gradFill flip="none" rotWithShape="1">
              <a:gsLst>
                <a:gs pos="0">
                  <a:schemeClr val="accent5"/>
                </a:gs>
                <a:gs pos="100000">
                  <a:schemeClr val="accent5">
                    <a:lumMod val="60000"/>
                    <a:lumOff val="40000"/>
                  </a:schemeClr>
                </a:gs>
              </a:gsLst>
              <a:lin ang="16200000" scaled="0"/>
              <a:tileRect/>
            </a:gradFill>
            <a:ln w="12700">
              <a:solidFill>
                <a:schemeClr val="accent5">
                  <a:lumMod val="75000"/>
                </a:schemeClr>
              </a:solidFill>
              <a:headEnd type="none" w="med" len="med"/>
              <a:tailEnd type="none" w="med" len="med"/>
            </a:ln>
            <a:effectLst>
              <a:outerShdw blurRad="50800" dist="38100" dir="5400000" algn="t" rotWithShape="0">
                <a:schemeClr val="bg1">
                  <a:lumMod val="50000"/>
                  <a:lumOff val="50000"/>
                  <a:alpha val="40000"/>
                </a:scheme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vert="vert27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Aft>
                  <a:spcPct val="0"/>
                </a:spcAft>
                <a:defRPr/>
              </a:pPr>
              <a:r>
                <a:rPr lang="en-US" sz="1200" b="1" dirty="0" smtClean="0">
                  <a:solidFill>
                    <a:srgbClr val="FFFFFF"/>
                  </a:solidFill>
                </a:rPr>
                <a:t>Other VM</a:t>
              </a:r>
              <a:endParaRPr lang="en-US" sz="1200" b="1" dirty="0">
                <a:solidFill>
                  <a:srgbClr val="FFFFFF"/>
                </a:solidFill>
              </a:endParaRPr>
            </a:p>
          </p:txBody>
        </p:sp>
      </p:grpSp>
      <p:sp>
        <p:nvSpPr>
          <p:cNvPr id="64" name="Oval 63"/>
          <p:cNvSpPr/>
          <p:nvPr/>
        </p:nvSpPr>
        <p:spPr bwMode="auto">
          <a:xfrm>
            <a:off x="7315200" y="3962400"/>
            <a:ext cx="152400" cy="152400"/>
          </a:xfrm>
          <a:prstGeom prst="ellipse">
            <a:avLst/>
          </a:prstGeom>
          <a:solidFill>
            <a:schemeClr val="bg1"/>
          </a:solidFill>
          <a:ln w="12700">
            <a:solidFill>
              <a:schemeClr val="accent3"/>
            </a:solid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sp>
        <p:nvSpPr>
          <p:cNvPr id="65" name="Oval 64"/>
          <p:cNvSpPr/>
          <p:nvPr/>
        </p:nvSpPr>
        <p:spPr bwMode="auto">
          <a:xfrm>
            <a:off x="7543800" y="3962400"/>
            <a:ext cx="152400" cy="152400"/>
          </a:xfrm>
          <a:prstGeom prst="ellipse">
            <a:avLst/>
          </a:prstGeom>
          <a:solidFill>
            <a:schemeClr val="bg1"/>
          </a:solidFill>
          <a:ln w="12700">
            <a:solidFill>
              <a:schemeClr val="accent3"/>
            </a:solid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cxnSp>
        <p:nvCxnSpPr>
          <p:cNvPr id="70" name="Straight Connector 69"/>
          <p:cNvCxnSpPr/>
          <p:nvPr/>
        </p:nvCxnSpPr>
        <p:spPr bwMode="auto">
          <a:xfrm flipH="1" flipV="1">
            <a:off x="4572000" y="762000"/>
            <a:ext cx="28575" cy="5464175"/>
          </a:xfrm>
          <a:prstGeom prst="line">
            <a:avLst/>
          </a:prstGeom>
          <a:solidFill>
            <a:srgbClr val="0095D3"/>
          </a:solidFill>
          <a:ln w="9525" cap="flat" cmpd="sng" algn="ctr">
            <a:solidFill>
              <a:srgbClr val="4F81BD"/>
            </a:solidFill>
            <a:prstDash val="solid"/>
            <a:round/>
            <a:headEnd type="none" w="med" len="med"/>
            <a:tailEnd type="none" w="med" len="med"/>
          </a:ln>
          <a:effectLst/>
        </p:spPr>
      </p:cxnSp>
      <p:pic>
        <p:nvPicPr>
          <p:cNvPr id="77" name="Picture 27" descr="ICON_Cloud_Q308"/>
          <p:cNvPicPr>
            <a:picLocks noChangeAspect="1" noChangeArrowheads="1"/>
          </p:cNvPicPr>
          <p:nvPr/>
        </p:nvPicPr>
        <p:blipFill>
          <a:blip r:embed="rId4" cstate="print"/>
          <a:srcRect/>
          <a:stretch>
            <a:fillRect/>
          </a:stretch>
        </p:blipFill>
        <p:spPr bwMode="auto">
          <a:xfrm>
            <a:off x="1676400" y="4800600"/>
            <a:ext cx="1268873" cy="945314"/>
          </a:xfrm>
          <a:prstGeom prst="rect">
            <a:avLst/>
          </a:prstGeom>
          <a:noFill/>
          <a:ln>
            <a:noFill/>
          </a:ln>
          <a:effectLst>
            <a:outerShdw blurRad="152400" dist="190500" dir="5400000" sx="90000" sy="-19000" rotWithShape="0">
              <a:prstClr val="black">
                <a:alpha val="15000"/>
              </a:prstClr>
            </a:outerShdw>
          </a:effectLst>
          <a:extLst/>
        </p:spPr>
      </p:pic>
      <p:pic>
        <p:nvPicPr>
          <p:cNvPr id="82" name="Picture 81" descr="emc_dmx4_5bay.gif"/>
          <p:cNvPicPr>
            <a:picLocks noChangeAspect="1"/>
          </p:cNvPicPr>
          <p:nvPr/>
        </p:nvPicPr>
        <p:blipFill>
          <a:blip r:embed="rId2"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6400800" y="5334000"/>
            <a:ext cx="1169098" cy="1169098"/>
          </a:xfrm>
          <a:prstGeom prst="rect">
            <a:avLst/>
          </a:prstGeom>
        </p:spPr>
      </p:pic>
      <p:pic>
        <p:nvPicPr>
          <p:cNvPr id="83" name="Picture 27" descr="ICON_Cloud_Q308"/>
          <p:cNvPicPr>
            <a:picLocks noChangeAspect="1" noChangeArrowheads="1"/>
          </p:cNvPicPr>
          <p:nvPr/>
        </p:nvPicPr>
        <p:blipFill>
          <a:blip r:embed="rId4" cstate="print"/>
          <a:srcRect/>
          <a:stretch>
            <a:fillRect/>
          </a:stretch>
        </p:blipFill>
        <p:spPr bwMode="auto">
          <a:xfrm>
            <a:off x="6324600" y="4800600"/>
            <a:ext cx="1268873" cy="945314"/>
          </a:xfrm>
          <a:prstGeom prst="rect">
            <a:avLst/>
          </a:prstGeom>
          <a:noFill/>
          <a:ln>
            <a:noFill/>
          </a:ln>
          <a:effectLst>
            <a:outerShdw blurRad="152400" dist="190500" dir="5400000" sx="90000" sy="-19000" rotWithShape="0">
              <a:prstClr val="black">
                <a:alpha val="15000"/>
              </a:prstClr>
            </a:outerShdw>
          </a:effectLst>
          <a:extLst/>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4953671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Analysis of Big Data (Hadoop) on Virtualization</a:t>
            </a:r>
          </a:p>
        </p:txBody>
      </p:sp>
      <p:graphicFrame>
        <p:nvGraphicFramePr>
          <p:cNvPr id="6" name="Chart 5"/>
          <p:cNvGraphicFramePr>
            <a:graphicFrameLocks noChangeAspect="1"/>
          </p:cNvGraphicFramePr>
          <p:nvPr/>
        </p:nvGraphicFramePr>
        <p:xfrm>
          <a:off x="981307" y="1213625"/>
          <a:ext cx="73152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bwMode="auto">
          <a:xfrm>
            <a:off x="1752600" y="838200"/>
            <a:ext cx="8473821" cy="3333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200" b="1">
                <a:solidFill>
                  <a:srgbClr val="003D79"/>
                </a:solidFill>
                <a:latin typeface="+mj-lt"/>
                <a:ea typeface="+mj-ea"/>
                <a:cs typeface="+mj-cs"/>
              </a:defRPr>
            </a:lvl1pPr>
            <a:lvl2pPr algn="l" rtl="0" eaLnBrk="1" fontAlgn="base" hangingPunct="1">
              <a:spcBef>
                <a:spcPct val="0"/>
              </a:spcBef>
              <a:spcAft>
                <a:spcPct val="0"/>
              </a:spcAft>
              <a:defRPr sz="2200" b="1">
                <a:solidFill>
                  <a:srgbClr val="333333"/>
                </a:solidFill>
                <a:latin typeface="Arial" charset="0"/>
                <a:ea typeface="ＭＳ Ｐゴシック" pitchFamily="34" charset="-128"/>
              </a:defRPr>
            </a:lvl2pPr>
            <a:lvl3pPr algn="l" rtl="0" eaLnBrk="1" fontAlgn="base" hangingPunct="1">
              <a:spcBef>
                <a:spcPct val="0"/>
              </a:spcBef>
              <a:spcAft>
                <a:spcPct val="0"/>
              </a:spcAft>
              <a:defRPr sz="2200" b="1">
                <a:solidFill>
                  <a:srgbClr val="333333"/>
                </a:solidFill>
                <a:latin typeface="Arial" charset="0"/>
                <a:ea typeface="ＭＳ Ｐゴシック" pitchFamily="34" charset="-128"/>
              </a:defRPr>
            </a:lvl3pPr>
            <a:lvl4pPr algn="l" rtl="0" eaLnBrk="1" fontAlgn="base" hangingPunct="1">
              <a:spcBef>
                <a:spcPct val="0"/>
              </a:spcBef>
              <a:spcAft>
                <a:spcPct val="0"/>
              </a:spcAft>
              <a:defRPr sz="2200" b="1">
                <a:solidFill>
                  <a:srgbClr val="333333"/>
                </a:solidFill>
                <a:latin typeface="Arial" charset="0"/>
                <a:ea typeface="ＭＳ Ｐゴシック" pitchFamily="34" charset="-128"/>
              </a:defRPr>
            </a:lvl4pPr>
            <a:lvl5pPr algn="l" rtl="0" eaLnBrk="1" fontAlgn="base" hangingPunct="1">
              <a:spcBef>
                <a:spcPct val="0"/>
              </a:spcBef>
              <a:spcAft>
                <a:spcPct val="0"/>
              </a:spcAft>
              <a:defRPr sz="2200" b="1">
                <a:solidFill>
                  <a:srgbClr val="333333"/>
                </a:solidFill>
                <a:latin typeface="Arial" charset="0"/>
                <a:ea typeface="ＭＳ Ｐゴシック" pitchFamily="34" charset="-128"/>
              </a:defRPr>
            </a:lvl5pPr>
            <a:lvl6pPr marL="457200" algn="l" rtl="0" eaLnBrk="1" fontAlgn="base" hangingPunct="1">
              <a:spcBef>
                <a:spcPct val="0"/>
              </a:spcBef>
              <a:spcAft>
                <a:spcPct val="0"/>
              </a:spcAft>
              <a:defRPr sz="2200" b="1">
                <a:solidFill>
                  <a:schemeClr val="tx2"/>
                </a:solidFill>
                <a:latin typeface="Arial" charset="0"/>
                <a:ea typeface="ＭＳ Ｐゴシック" pitchFamily="34" charset="-128"/>
              </a:defRPr>
            </a:lvl6pPr>
            <a:lvl7pPr marL="914400" algn="l" rtl="0" eaLnBrk="1" fontAlgn="base" hangingPunct="1">
              <a:spcBef>
                <a:spcPct val="0"/>
              </a:spcBef>
              <a:spcAft>
                <a:spcPct val="0"/>
              </a:spcAft>
              <a:defRPr sz="2200" b="1">
                <a:solidFill>
                  <a:schemeClr val="tx2"/>
                </a:solidFill>
                <a:latin typeface="Arial" charset="0"/>
                <a:ea typeface="ＭＳ Ｐゴシック" pitchFamily="34" charset="-128"/>
              </a:defRPr>
            </a:lvl7pPr>
            <a:lvl8pPr marL="1371600" algn="l" rtl="0" eaLnBrk="1" fontAlgn="base" hangingPunct="1">
              <a:spcBef>
                <a:spcPct val="0"/>
              </a:spcBef>
              <a:spcAft>
                <a:spcPct val="0"/>
              </a:spcAft>
              <a:defRPr sz="2200" b="1">
                <a:solidFill>
                  <a:schemeClr val="tx2"/>
                </a:solidFill>
                <a:latin typeface="Arial" charset="0"/>
                <a:ea typeface="ＭＳ Ｐゴシック" pitchFamily="34" charset="-128"/>
              </a:defRPr>
            </a:lvl8pPr>
            <a:lvl9pPr marL="1828800" algn="l" rtl="0" eaLnBrk="1" fontAlgn="base" hangingPunct="1">
              <a:spcBef>
                <a:spcPct val="0"/>
              </a:spcBef>
              <a:spcAft>
                <a:spcPct val="0"/>
              </a:spcAft>
              <a:defRPr sz="2200" b="1">
                <a:solidFill>
                  <a:schemeClr val="tx2"/>
                </a:solidFill>
                <a:latin typeface="Arial" charset="0"/>
                <a:ea typeface="ＭＳ Ｐゴシック" pitchFamily="34" charset="-128"/>
              </a:defRPr>
            </a:lvl9pPr>
          </a:lstStyle>
          <a:p>
            <a:r>
              <a:rPr lang="en-US" sz="1800" dirty="0" smtClean="0"/>
              <a:t>Ratio of time taken – Lower is Better</a:t>
            </a:r>
            <a:endParaRPr lang="en-US" sz="1800" dirty="0"/>
          </a:p>
        </p:txBody>
      </p:sp>
      <p:sp>
        <p:nvSpPr>
          <p:cNvPr id="3" name="TextBox 2"/>
          <p:cNvSpPr txBox="1"/>
          <p:nvPr/>
        </p:nvSpPr>
        <p:spPr>
          <a:xfrm>
            <a:off x="6753808" y="5867400"/>
            <a:ext cx="2237792" cy="338554"/>
          </a:xfrm>
          <a:prstGeom prst="rect">
            <a:avLst/>
          </a:prstGeom>
          <a:noFill/>
        </p:spPr>
        <p:txBody>
          <a:bodyPr wrap="none" rtlCol="0">
            <a:spAutoFit/>
          </a:bodyPr>
          <a:lstStyle/>
          <a:p>
            <a:pPr algn="l"/>
            <a:r>
              <a:rPr lang="en-US" sz="1600" dirty="0" err="1">
                <a:solidFill>
                  <a:srgbClr val="333333"/>
                </a:solidFill>
              </a:rPr>
              <a:t>Tested on vSphere 5.0</a:t>
            </a:r>
            <a:endParaRPr lang="en-US" sz="1600" dirty="0" err="1" smtClean="0">
              <a:solidFill>
                <a:srgbClr val="333333"/>
              </a:solidFill>
              <a:latin typeface="+mn-lt"/>
              <a:ea typeface="+mn-ea"/>
            </a:endParaRPr>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143614339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84" name="Title 1"/>
          <p:cNvSpPr>
            <a:spLocks noGrp="1"/>
          </p:cNvSpPr>
          <p:nvPr>
            <p:ph type="title"/>
          </p:nvPr>
        </p:nvSpPr>
        <p:spPr/>
        <p:txBody>
          <a:bodyPr/>
          <a:lstStyle/>
          <a:p>
            <a:r>
              <a:rPr lang="en-US" sz="2000" dirty="0" smtClean="0">
                <a:latin typeface="Arial" charset="0"/>
              </a:rPr>
              <a:t>Simplify </a:t>
            </a:r>
            <a:r>
              <a:rPr lang="en-US" sz="2000" dirty="0" err="1" smtClean="0">
                <a:latin typeface="Arial" charset="0"/>
              </a:rPr>
              <a:t>Hetrogeneous</a:t>
            </a:r>
            <a:r>
              <a:rPr lang="en-US" sz="2000" dirty="0" smtClean="0">
                <a:latin typeface="Arial" charset="0"/>
              </a:rPr>
              <a:t> Data Management via Data </a:t>
            </a:r>
            <a:r>
              <a:rPr lang="en-US" sz="2000" dirty="0" err="1" smtClean="0">
                <a:latin typeface="Arial" charset="0"/>
              </a:rPr>
              <a:t>PaaS</a:t>
            </a:r>
            <a:endParaRPr lang="en-US" sz="2000" dirty="0" smtClean="0">
              <a:latin typeface="Arial" charset="0"/>
            </a:endParaRPr>
          </a:p>
        </p:txBody>
      </p:sp>
      <p:grpSp>
        <p:nvGrpSpPr>
          <p:cNvPr id="2" name="Group 1"/>
          <p:cNvGrpSpPr/>
          <p:nvPr/>
        </p:nvGrpSpPr>
        <p:grpSpPr>
          <a:xfrm>
            <a:off x="152400" y="2895600"/>
            <a:ext cx="1752600" cy="1905001"/>
            <a:chOff x="2891317" y="1447800"/>
            <a:chExt cx="5503476" cy="4053425"/>
          </a:xfrm>
        </p:grpSpPr>
        <p:sp>
          <p:nvSpPr>
            <p:cNvPr id="38" name="Connector 22"/>
            <p:cNvSpPr/>
            <p:nvPr/>
          </p:nvSpPr>
          <p:spPr bwMode="auto">
            <a:xfrm>
              <a:off x="2935954" y="4736290"/>
              <a:ext cx="5446049" cy="764935"/>
            </a:xfrm>
            <a:prstGeom prst="roundRect">
              <a:avLst>
                <a:gd name="adj" fmla="val 7527"/>
              </a:avLst>
            </a:prstGeom>
            <a:gradFill>
              <a:gsLst>
                <a:gs pos="0">
                  <a:srgbClr val="0F388A"/>
                </a:gs>
                <a:gs pos="100000">
                  <a:srgbClr val="1564AB">
                    <a:alpha val="98824"/>
                  </a:srgbClr>
                </a:gs>
              </a:gsLst>
            </a:gradFill>
            <a:ln w="12700">
              <a:solidFill>
                <a:srgbClr val="1A448A"/>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nchorCtr="1"/>
            <a:lstStyle/>
            <a:p>
              <a:pPr algn="ctr">
                <a:lnSpc>
                  <a:spcPct val="85000"/>
                </a:lnSpc>
                <a:buClr>
                  <a:srgbClr val="000000"/>
                </a:buClr>
                <a:defRPr/>
              </a:pPr>
              <a:r>
                <a:rPr lang="en-US" sz="1050" b="1" dirty="0">
                  <a:solidFill>
                    <a:srgbClr val="FFFFFF"/>
                  </a:solidFill>
                </a:rPr>
                <a:t>Cloud Infrastructure</a:t>
              </a:r>
            </a:p>
          </p:txBody>
        </p:sp>
        <p:sp>
          <p:nvSpPr>
            <p:cNvPr id="40" name="Connector 23"/>
            <p:cNvSpPr/>
            <p:nvPr/>
          </p:nvSpPr>
          <p:spPr bwMode="auto">
            <a:xfrm>
              <a:off x="2917695" y="3931605"/>
              <a:ext cx="5477098" cy="668855"/>
            </a:xfrm>
            <a:prstGeom prst="roundRect">
              <a:avLst>
                <a:gd name="adj" fmla="val 9558"/>
              </a:avLst>
            </a:prstGeom>
            <a:solidFill>
              <a:schemeClr val="tx1">
                <a:lumMod val="50000"/>
                <a:lumOff val="50000"/>
              </a:schemeClr>
            </a:solidFill>
            <a:ln w="12700">
              <a:no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nchorCtr="1"/>
            <a:lstStyle/>
            <a:p>
              <a:pPr algn="ctr">
                <a:lnSpc>
                  <a:spcPct val="85000"/>
                </a:lnSpc>
                <a:buClr>
                  <a:srgbClr val="000000"/>
                </a:buClr>
                <a:defRPr/>
              </a:pPr>
              <a:r>
                <a:rPr lang="en-US" sz="1050" b="1" dirty="0" smtClean="0">
                  <a:solidFill>
                    <a:srgbClr val="FFFFFF"/>
                  </a:solidFill>
                </a:rPr>
                <a:t>Data Platform</a:t>
              </a:r>
              <a:endParaRPr lang="en-US" sz="1050" b="1" dirty="0">
                <a:solidFill>
                  <a:srgbClr val="FFFFFF"/>
                </a:solidFill>
              </a:endParaRPr>
            </a:p>
          </p:txBody>
        </p:sp>
        <p:sp>
          <p:nvSpPr>
            <p:cNvPr id="39" name="Connector 23"/>
            <p:cNvSpPr/>
            <p:nvPr/>
          </p:nvSpPr>
          <p:spPr bwMode="auto">
            <a:xfrm>
              <a:off x="2891317" y="2300259"/>
              <a:ext cx="5477098" cy="668855"/>
            </a:xfrm>
            <a:prstGeom prst="roundRect">
              <a:avLst>
                <a:gd name="adj" fmla="val 9558"/>
              </a:avLst>
            </a:prstGeom>
            <a:gradFill flip="none" rotWithShape="1">
              <a:gsLst>
                <a:gs pos="99000">
                  <a:srgbClr val="AAD26B"/>
                </a:gs>
                <a:gs pos="0">
                  <a:srgbClr val="6C9E3B"/>
                </a:gs>
              </a:gsLst>
              <a:lin ang="16200000" scaled="0"/>
              <a:tileRect/>
            </a:gradFill>
            <a:ln w="12700">
              <a:solidFill>
                <a:srgbClr val="689739"/>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nchorCtr="1"/>
            <a:lstStyle/>
            <a:p>
              <a:pPr algn="ctr">
                <a:lnSpc>
                  <a:spcPct val="85000"/>
                </a:lnSpc>
                <a:buClr>
                  <a:srgbClr val="000000"/>
                </a:buClr>
                <a:defRPr/>
              </a:pPr>
              <a:r>
                <a:rPr lang="en-US" sz="1050" b="1" dirty="0" smtClean="0">
                  <a:solidFill>
                    <a:srgbClr val="FFFFFF"/>
                  </a:solidFill>
                </a:rPr>
                <a:t>Developer</a:t>
              </a:r>
              <a:endParaRPr lang="en-US" sz="1050" b="1" dirty="0">
                <a:solidFill>
                  <a:srgbClr val="FFFFFF"/>
                </a:solidFill>
              </a:endParaRPr>
            </a:p>
          </p:txBody>
        </p:sp>
        <p:sp>
          <p:nvSpPr>
            <p:cNvPr id="27" name="Connector 23"/>
            <p:cNvSpPr/>
            <p:nvPr/>
          </p:nvSpPr>
          <p:spPr bwMode="auto">
            <a:xfrm>
              <a:off x="2895600" y="1447800"/>
              <a:ext cx="5477098" cy="668855"/>
            </a:xfrm>
            <a:prstGeom prst="roundRect">
              <a:avLst>
                <a:gd name="adj" fmla="val 9558"/>
              </a:avLst>
            </a:prstGeom>
            <a:gradFill flip="none" rotWithShape="1">
              <a:gsLst>
                <a:gs pos="99000">
                  <a:schemeClr val="accent5">
                    <a:lumMod val="40000"/>
                    <a:lumOff val="60000"/>
                  </a:schemeClr>
                </a:gs>
                <a:gs pos="0">
                  <a:schemeClr val="accent5">
                    <a:lumMod val="60000"/>
                    <a:lumOff val="40000"/>
                  </a:schemeClr>
                </a:gs>
              </a:gsLst>
              <a:lin ang="16200000" scaled="0"/>
              <a:tileRect/>
            </a:gradFill>
            <a:ln w="12700">
              <a:solidFill>
                <a:schemeClr val="accent5">
                  <a:lumMod val="60000"/>
                  <a:lumOff val="40000"/>
                </a:schemeClr>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nchorCtr="1"/>
            <a:lstStyle/>
            <a:p>
              <a:pPr algn="ctr">
                <a:lnSpc>
                  <a:spcPct val="85000"/>
                </a:lnSpc>
                <a:buClr>
                  <a:srgbClr val="000000"/>
                </a:buClr>
                <a:defRPr/>
              </a:pPr>
              <a:r>
                <a:rPr lang="en-US" sz="1050" b="1" dirty="0" smtClean="0">
                  <a:solidFill>
                    <a:schemeClr val="tx1">
                      <a:lumMod val="90000"/>
                      <a:lumOff val="10000"/>
                    </a:schemeClr>
                  </a:solidFill>
                </a:rPr>
                <a:t>Analytics Tools</a:t>
              </a:r>
              <a:endParaRPr lang="en-US" sz="1050" b="1" dirty="0">
                <a:solidFill>
                  <a:schemeClr val="tx1">
                    <a:lumMod val="90000"/>
                    <a:lumOff val="10000"/>
                  </a:schemeClr>
                </a:solidFill>
              </a:endParaRPr>
            </a:p>
          </p:txBody>
        </p:sp>
        <p:sp>
          <p:nvSpPr>
            <p:cNvPr id="46" name="Connector 23"/>
            <p:cNvSpPr/>
            <p:nvPr/>
          </p:nvSpPr>
          <p:spPr bwMode="auto">
            <a:xfrm>
              <a:off x="2895600" y="3124200"/>
              <a:ext cx="5477098" cy="668855"/>
            </a:xfrm>
            <a:prstGeom prst="roundRect">
              <a:avLst>
                <a:gd name="adj" fmla="val 9558"/>
              </a:avLst>
            </a:prstGeom>
            <a:gradFill flip="none" rotWithShape="1">
              <a:gsLst>
                <a:gs pos="99000">
                  <a:schemeClr val="accent2">
                    <a:lumMod val="60000"/>
                    <a:lumOff val="40000"/>
                  </a:schemeClr>
                </a:gs>
                <a:gs pos="0">
                  <a:schemeClr val="accent2">
                    <a:lumMod val="75000"/>
                  </a:schemeClr>
                </a:gs>
              </a:gsLst>
              <a:lin ang="16200000" scaled="0"/>
              <a:tileRect/>
            </a:gradFill>
            <a:ln w="12700">
              <a:solidFill>
                <a:schemeClr val="accent2">
                  <a:lumMod val="60000"/>
                  <a:lumOff val="40000"/>
                </a:schemeClr>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nchorCtr="1"/>
            <a:lstStyle/>
            <a:p>
              <a:pPr algn="ctr">
                <a:lnSpc>
                  <a:spcPct val="85000"/>
                </a:lnSpc>
                <a:buClr>
                  <a:srgbClr val="000000"/>
                </a:buClr>
                <a:defRPr/>
              </a:pPr>
              <a:r>
                <a:rPr lang="en-US" sz="1050" b="1" dirty="0" smtClean="0">
                  <a:solidFill>
                    <a:schemeClr val="tx1">
                      <a:lumMod val="75000"/>
                      <a:lumOff val="25000"/>
                    </a:schemeClr>
                  </a:solidFill>
                </a:rPr>
                <a:t>Databases</a:t>
              </a:r>
              <a:endParaRPr lang="en-US" sz="1050" b="1" dirty="0">
                <a:solidFill>
                  <a:schemeClr val="tx1">
                    <a:lumMod val="75000"/>
                    <a:lumOff val="25000"/>
                  </a:schemeClr>
                </a:solidFill>
              </a:endParaRPr>
            </a:p>
          </p:txBody>
        </p:sp>
      </p:grpSp>
      <p:sp>
        <p:nvSpPr>
          <p:cNvPr id="41" name="Rounded Rectangle 40"/>
          <p:cNvSpPr/>
          <p:nvPr/>
        </p:nvSpPr>
        <p:spPr bwMode="auto">
          <a:xfrm>
            <a:off x="2438400" y="1295400"/>
            <a:ext cx="1052212" cy="975185"/>
          </a:xfrm>
          <a:prstGeom prst="roundRect">
            <a:avLst>
              <a:gd name="adj" fmla="val 11209"/>
            </a:avLst>
          </a:prstGeom>
          <a:gradFill flip="none" rotWithShape="1">
            <a:gsLst>
              <a:gs pos="99000">
                <a:srgbClr val="AAD26B"/>
              </a:gs>
              <a:gs pos="0">
                <a:srgbClr val="6C9E3B"/>
              </a:gs>
            </a:gsLst>
            <a:lin ang="16200000" scaled="0"/>
            <a:tileRect/>
          </a:gradFill>
          <a:ln w="12700">
            <a:solidFill>
              <a:srgbClr val="689739"/>
            </a:solidFill>
            <a:headEnd type="none" w="med" len="med"/>
            <a:tailEnd type="none" w="med" len="med"/>
          </a:ln>
          <a:effectLst>
            <a:outerShdw blurRad="50800" dist="38100" dir="5400000" algn="t" rotWithShape="0">
              <a:schemeClr val="bg1">
                <a:lumMod val="50000"/>
                <a:lumOff val="50000"/>
                <a:alpha val="40000"/>
              </a:scheme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altLang="zh-CN" sz="1600" b="1" dirty="0" smtClean="0">
                <a:solidFill>
                  <a:srgbClr val="FFFFFF"/>
                </a:solidFill>
              </a:rPr>
              <a:t>File-system</a:t>
            </a:r>
            <a:endParaRPr lang="en-US" altLang="zh-CN" sz="1600" b="1" dirty="0">
              <a:solidFill>
                <a:srgbClr val="FFFFFF"/>
              </a:solidFill>
            </a:endParaRPr>
          </a:p>
        </p:txBody>
      </p:sp>
      <p:sp>
        <p:nvSpPr>
          <p:cNvPr id="43" name="Rounded Rectangle 42"/>
          <p:cNvSpPr/>
          <p:nvPr/>
        </p:nvSpPr>
        <p:spPr bwMode="auto">
          <a:xfrm>
            <a:off x="6553200" y="1295400"/>
            <a:ext cx="1066800" cy="990600"/>
          </a:xfrm>
          <a:prstGeom prst="roundRect">
            <a:avLst/>
          </a:prstGeom>
          <a:gradFill flip="none" rotWithShape="1">
            <a:gsLst>
              <a:gs pos="0">
                <a:schemeClr val="accent4">
                  <a:lumMod val="50000"/>
                </a:schemeClr>
              </a:gs>
              <a:gs pos="99000">
                <a:schemeClr val="accent4">
                  <a:lumMod val="75000"/>
                </a:schemeClr>
              </a:gs>
            </a:gsLst>
            <a:lin ang="16200000" scaled="0"/>
            <a:tileRect/>
          </a:gradFill>
          <a:ln w="12700">
            <a:solidFill>
              <a:schemeClr val="accent4">
                <a:lumMod val="75000"/>
              </a:schemeClr>
            </a:solidFill>
            <a:headEnd type="none" w="med" len="med"/>
            <a:tailEnd type="none" w="med" len="med"/>
          </a:ln>
          <a:effectLst>
            <a:outerShdw blurRad="50800" dist="38100" dir="5400000" algn="t" rotWithShape="0">
              <a:schemeClr val="bg1">
                <a:lumMod val="50000"/>
                <a:lumOff val="50000"/>
                <a:alpha val="40000"/>
              </a:scheme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altLang="zh-CN" sz="1600" b="1" dirty="0" smtClean="0">
                <a:solidFill>
                  <a:srgbClr val="FFFFFF"/>
                </a:solidFill>
              </a:rPr>
              <a:t>Big SQL</a:t>
            </a:r>
            <a:endParaRPr lang="en-US" altLang="zh-CN" sz="1600" b="1" dirty="0">
              <a:solidFill>
                <a:srgbClr val="FFFFFF"/>
              </a:solidFill>
            </a:endParaRPr>
          </a:p>
        </p:txBody>
      </p:sp>
      <p:sp>
        <p:nvSpPr>
          <p:cNvPr id="48" name="Rounded Rectangle 47"/>
          <p:cNvSpPr/>
          <p:nvPr/>
        </p:nvSpPr>
        <p:spPr bwMode="auto">
          <a:xfrm>
            <a:off x="3810000" y="1295400"/>
            <a:ext cx="1066800" cy="975183"/>
          </a:xfrm>
          <a:prstGeom prst="roundRect">
            <a:avLst/>
          </a:prstGeom>
          <a:gradFill flip="none" rotWithShape="1">
            <a:gsLst>
              <a:gs pos="1000">
                <a:schemeClr val="bg2">
                  <a:lumMod val="75000"/>
                </a:schemeClr>
              </a:gs>
              <a:gs pos="99000">
                <a:schemeClr val="tx1">
                  <a:lumMod val="25000"/>
                  <a:lumOff val="75000"/>
                </a:schemeClr>
              </a:gs>
            </a:gsLst>
            <a:lin ang="16200000" scaled="0"/>
            <a:tileRect/>
          </a:gradFill>
          <a:ln w="12700">
            <a:solidFill>
              <a:schemeClr val="tx1">
                <a:lumMod val="50000"/>
                <a:lumOff val="50000"/>
              </a:schemeClr>
            </a:solidFill>
            <a:headEnd type="none" w="med" len="med"/>
            <a:tailEnd type="none" w="med" len="med"/>
          </a:ln>
          <a:effectLst>
            <a:outerShdw blurRad="50800" dist="38100" dir="5400000" algn="t" rotWithShape="0">
              <a:schemeClr val="bg1">
                <a:lumMod val="50000"/>
                <a:lumOff val="50000"/>
                <a:alpha val="40000"/>
              </a:scheme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fontAlgn="auto">
              <a:spcBef>
                <a:spcPts val="0"/>
              </a:spcBef>
              <a:defRPr/>
            </a:pPr>
            <a:r>
              <a:rPr lang="en-US" sz="1600" b="1" dirty="0" smtClean="0">
                <a:solidFill>
                  <a:srgbClr val="FFFFFF"/>
                </a:solidFill>
              </a:rPr>
              <a:t>Large-Scale</a:t>
            </a:r>
          </a:p>
          <a:p>
            <a:pPr algn="ctr" fontAlgn="auto">
              <a:spcBef>
                <a:spcPts val="0"/>
              </a:spcBef>
              <a:defRPr/>
            </a:pPr>
            <a:r>
              <a:rPr lang="en-US" sz="1600" b="1" dirty="0" err="1" smtClean="0">
                <a:solidFill>
                  <a:srgbClr val="FFFFFF"/>
                </a:solidFill>
              </a:rPr>
              <a:t>NoSQL</a:t>
            </a:r>
            <a:endParaRPr lang="en-US" sz="1600" b="1" dirty="0">
              <a:solidFill>
                <a:srgbClr val="FFFFFF"/>
              </a:solidFill>
            </a:endParaRPr>
          </a:p>
        </p:txBody>
      </p:sp>
      <p:sp>
        <p:nvSpPr>
          <p:cNvPr id="49" name="Rounded Rectangle 48"/>
          <p:cNvSpPr/>
          <p:nvPr/>
        </p:nvSpPr>
        <p:spPr bwMode="auto">
          <a:xfrm>
            <a:off x="5181600" y="1295400"/>
            <a:ext cx="1066800" cy="975185"/>
          </a:xfrm>
          <a:prstGeom prst="roundRect">
            <a:avLst/>
          </a:prstGeom>
          <a:gradFill>
            <a:gsLst>
              <a:gs pos="0">
                <a:srgbClr val="C34B1B">
                  <a:alpha val="62000"/>
                </a:srgbClr>
              </a:gs>
              <a:gs pos="100000">
                <a:srgbClr val="E7893F"/>
              </a:gs>
            </a:gsLst>
          </a:gradFill>
          <a:ln w="12700">
            <a:solidFill>
              <a:schemeClr val="accent6"/>
            </a:solidFill>
            <a:headEnd type="none" w="med" len="med"/>
            <a:tailEnd type="none" w="med" len="med"/>
          </a:ln>
          <a:effectLst>
            <a:outerShdw blurRad="50800" dist="38100" dir="5400000" algn="t" rotWithShape="0">
              <a:schemeClr val="bg1">
                <a:lumMod val="50000"/>
                <a:lumOff val="50000"/>
                <a:alpha val="40000"/>
              </a:scheme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altLang="zh-CN" sz="1600" b="1" dirty="0" smtClean="0">
                <a:solidFill>
                  <a:srgbClr val="FFFFFF"/>
                </a:solidFill>
              </a:rPr>
              <a:t>In-Memory</a:t>
            </a:r>
            <a:endParaRPr lang="en-US" altLang="zh-CN" sz="1600" b="1" dirty="0">
              <a:solidFill>
                <a:srgbClr val="FFFFFF"/>
              </a:solidFill>
            </a:endParaRPr>
          </a:p>
        </p:txBody>
      </p:sp>
      <p:sp>
        <p:nvSpPr>
          <p:cNvPr id="8" name="Left Brace 7"/>
          <p:cNvSpPr/>
          <p:nvPr/>
        </p:nvSpPr>
        <p:spPr bwMode="auto">
          <a:xfrm>
            <a:off x="1676400" y="3352800"/>
            <a:ext cx="762000" cy="1752600"/>
          </a:xfrm>
          <a:prstGeom prst="leftBrace">
            <a:avLst/>
          </a:prstGeom>
          <a:noFill/>
          <a:ln w="76200" cap="flat" cmpd="sng" algn="ctr">
            <a:solidFill>
              <a:schemeClr val="tx1">
                <a:lumMod val="75000"/>
                <a:lumOff val="25000"/>
              </a:schemeClr>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40000"/>
              </a:spcAft>
              <a:buClrTx/>
              <a:buSzTx/>
              <a:buFontTx/>
              <a:buNone/>
              <a:tabLst/>
            </a:pPr>
            <a:endParaRPr kumimoji="0" lang="en-US" sz="2400" b="0" i="0" u="none" strike="noStrike" cap="none" normalizeH="0" baseline="0" smtClean="0">
              <a:ln>
                <a:noFill/>
              </a:ln>
              <a:solidFill>
                <a:srgbClr val="474747"/>
              </a:solidFill>
              <a:effectLst/>
              <a:latin typeface="Arial" charset="0"/>
              <a:ea typeface="ＭＳ Ｐゴシック" pitchFamily="34" charset="-128"/>
            </a:endParaRPr>
          </a:p>
        </p:txBody>
      </p:sp>
      <p:sp>
        <p:nvSpPr>
          <p:cNvPr id="18" name="Rounded Rectangle 17"/>
          <p:cNvSpPr/>
          <p:nvPr/>
        </p:nvSpPr>
        <p:spPr bwMode="auto">
          <a:xfrm>
            <a:off x="2286000" y="3429000"/>
            <a:ext cx="5486400" cy="1672666"/>
          </a:xfrm>
          <a:prstGeom prst="roundRect">
            <a:avLst/>
          </a:prstGeom>
          <a:gradFill>
            <a:gsLst>
              <a:gs pos="0">
                <a:srgbClr val="C34B1B"/>
              </a:gs>
              <a:gs pos="100000">
                <a:srgbClr val="E7893F"/>
              </a:gs>
            </a:gsLst>
          </a:gradFill>
          <a:ln w="12700">
            <a:solidFill>
              <a:schemeClr val="accent6"/>
            </a:solidFill>
            <a:headEnd type="none" w="med" len="med"/>
            <a:tailEnd type="none" w="med" len="med"/>
          </a:ln>
          <a:effectLst>
            <a:outerShdw blurRad="50800" dist="38100" dir="5400000" algn="t" rotWithShape="0">
              <a:schemeClr val="bg1">
                <a:lumMod val="50000"/>
                <a:lumOff val="50000"/>
                <a:alpha val="40000"/>
              </a:scheme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lstStyle/>
          <a:p>
            <a:pPr algn="ctr" defTabSz="457200">
              <a:defRPr/>
            </a:pPr>
            <a:r>
              <a:rPr lang="en-US" b="1" dirty="0" smtClean="0">
                <a:solidFill>
                  <a:srgbClr val="FFFFFF"/>
                </a:solidFill>
              </a:rPr>
              <a:t>Data </a:t>
            </a:r>
            <a:r>
              <a:rPr lang="en-US" b="1" dirty="0" err="1" smtClean="0">
                <a:solidFill>
                  <a:srgbClr val="FFFFFF"/>
                </a:solidFill>
              </a:rPr>
              <a:t>PaaS</a:t>
            </a:r>
            <a:r>
              <a:rPr lang="en-US" b="1" dirty="0" smtClean="0">
                <a:solidFill>
                  <a:srgbClr val="FFFFFF"/>
                </a:solidFill>
              </a:rPr>
              <a:t> – Common Data Management Layer</a:t>
            </a:r>
            <a:endParaRPr lang="en-US" b="1" dirty="0">
              <a:solidFill>
                <a:srgbClr val="FFFFFF"/>
              </a:solidFill>
            </a:endParaRPr>
          </a:p>
        </p:txBody>
      </p:sp>
      <p:cxnSp>
        <p:nvCxnSpPr>
          <p:cNvPr id="4" name="Straight Connector 3"/>
          <p:cNvCxnSpPr/>
          <p:nvPr/>
        </p:nvCxnSpPr>
        <p:spPr bwMode="auto">
          <a:xfrm>
            <a:off x="2971800" y="2514600"/>
            <a:ext cx="0" cy="685800"/>
          </a:xfrm>
          <a:prstGeom prst="line">
            <a:avLst/>
          </a:prstGeom>
          <a:solidFill>
            <a:srgbClr val="0095D3"/>
          </a:solidFill>
          <a:ln w="76200" cap="flat" cmpd="sng" algn="ctr">
            <a:solidFill>
              <a:schemeClr val="accent5">
                <a:lumMod val="75000"/>
              </a:schemeClr>
            </a:solidFill>
            <a:prstDash val="sysDot"/>
            <a:round/>
            <a:headEnd type="none" w="med" len="med"/>
            <a:tailEnd type="none" w="med" len="med"/>
          </a:ln>
          <a:effectLst/>
        </p:spPr>
      </p:cxnSp>
      <p:cxnSp>
        <p:nvCxnSpPr>
          <p:cNvPr id="23" name="Straight Connector 22"/>
          <p:cNvCxnSpPr/>
          <p:nvPr/>
        </p:nvCxnSpPr>
        <p:spPr bwMode="auto">
          <a:xfrm>
            <a:off x="4343400" y="2514600"/>
            <a:ext cx="0" cy="685800"/>
          </a:xfrm>
          <a:prstGeom prst="line">
            <a:avLst/>
          </a:prstGeom>
          <a:solidFill>
            <a:srgbClr val="0095D3"/>
          </a:solidFill>
          <a:ln w="76200" cap="flat" cmpd="sng" algn="ctr">
            <a:solidFill>
              <a:schemeClr val="accent5">
                <a:lumMod val="75000"/>
              </a:schemeClr>
            </a:solidFill>
            <a:prstDash val="sysDot"/>
            <a:round/>
            <a:headEnd type="none" w="med" len="med"/>
            <a:tailEnd type="none" w="med" len="med"/>
          </a:ln>
          <a:effectLst/>
        </p:spPr>
      </p:cxnSp>
      <p:cxnSp>
        <p:nvCxnSpPr>
          <p:cNvPr id="24" name="Straight Connector 23"/>
          <p:cNvCxnSpPr/>
          <p:nvPr/>
        </p:nvCxnSpPr>
        <p:spPr bwMode="auto">
          <a:xfrm>
            <a:off x="5715000" y="2514600"/>
            <a:ext cx="0" cy="685800"/>
          </a:xfrm>
          <a:prstGeom prst="line">
            <a:avLst/>
          </a:prstGeom>
          <a:solidFill>
            <a:srgbClr val="0095D3"/>
          </a:solidFill>
          <a:ln w="76200" cap="flat" cmpd="sng" algn="ctr">
            <a:solidFill>
              <a:schemeClr val="accent5">
                <a:lumMod val="75000"/>
              </a:schemeClr>
            </a:solidFill>
            <a:prstDash val="sysDot"/>
            <a:round/>
            <a:headEnd type="none" w="med" len="med"/>
            <a:tailEnd type="none" w="med" len="med"/>
          </a:ln>
          <a:effectLst/>
        </p:spPr>
      </p:cxnSp>
      <p:cxnSp>
        <p:nvCxnSpPr>
          <p:cNvPr id="25" name="Straight Connector 24"/>
          <p:cNvCxnSpPr/>
          <p:nvPr/>
        </p:nvCxnSpPr>
        <p:spPr bwMode="auto">
          <a:xfrm>
            <a:off x="7086600" y="2514600"/>
            <a:ext cx="0" cy="685800"/>
          </a:xfrm>
          <a:prstGeom prst="line">
            <a:avLst/>
          </a:prstGeom>
          <a:solidFill>
            <a:srgbClr val="0095D3"/>
          </a:solidFill>
          <a:ln w="76200" cap="flat" cmpd="sng" algn="ctr">
            <a:solidFill>
              <a:schemeClr val="accent5">
                <a:lumMod val="75000"/>
              </a:schemeClr>
            </a:solidFill>
            <a:prstDash val="sysDot"/>
            <a:round/>
            <a:headEnd type="none" w="med" len="med"/>
            <a:tailEnd type="none" w="med" len="med"/>
          </a:ln>
          <a:effectLst/>
        </p:spPr>
      </p:cxnSp>
      <p:sp>
        <p:nvSpPr>
          <p:cNvPr id="7" name="Rectangle 6"/>
          <p:cNvSpPr/>
          <p:nvPr/>
        </p:nvSpPr>
        <p:spPr>
          <a:xfrm>
            <a:off x="2514600" y="4038600"/>
            <a:ext cx="1442071" cy="369332"/>
          </a:xfrm>
          <a:prstGeom prst="rect">
            <a:avLst/>
          </a:prstGeom>
        </p:spPr>
        <p:txBody>
          <a:bodyPr wrap="none">
            <a:spAutoFit/>
          </a:bodyPr>
          <a:lstStyle/>
          <a:p>
            <a:r>
              <a:rPr lang="en-US" dirty="0" smtClean="0">
                <a:solidFill>
                  <a:srgbClr val="FFFFFF"/>
                </a:solidFill>
              </a:rPr>
              <a:t>Provisioning</a:t>
            </a:r>
            <a:endParaRPr lang="en-US" dirty="0"/>
          </a:p>
        </p:txBody>
      </p:sp>
      <p:sp>
        <p:nvSpPr>
          <p:cNvPr id="28" name="Rectangle 27"/>
          <p:cNvSpPr/>
          <p:nvPr/>
        </p:nvSpPr>
        <p:spPr>
          <a:xfrm>
            <a:off x="2971800" y="4419600"/>
            <a:ext cx="1532015" cy="369332"/>
          </a:xfrm>
          <a:prstGeom prst="rect">
            <a:avLst/>
          </a:prstGeom>
        </p:spPr>
        <p:txBody>
          <a:bodyPr wrap="none">
            <a:spAutoFit/>
          </a:bodyPr>
          <a:lstStyle/>
          <a:p>
            <a:r>
              <a:rPr lang="en-US" dirty="0" smtClean="0">
                <a:solidFill>
                  <a:srgbClr val="FFFFFF"/>
                </a:solidFill>
              </a:rPr>
              <a:t>Management</a:t>
            </a:r>
            <a:endParaRPr lang="en-US" dirty="0"/>
          </a:p>
        </p:txBody>
      </p:sp>
      <p:sp>
        <p:nvSpPr>
          <p:cNvPr id="29" name="Rectangle 28"/>
          <p:cNvSpPr/>
          <p:nvPr/>
        </p:nvSpPr>
        <p:spPr>
          <a:xfrm>
            <a:off x="4267200" y="4038600"/>
            <a:ext cx="1557375" cy="369332"/>
          </a:xfrm>
          <a:prstGeom prst="rect">
            <a:avLst/>
          </a:prstGeom>
        </p:spPr>
        <p:txBody>
          <a:bodyPr wrap="none">
            <a:spAutoFit/>
          </a:bodyPr>
          <a:lstStyle/>
          <a:p>
            <a:r>
              <a:rPr lang="en-US" dirty="0" smtClean="0">
                <a:solidFill>
                  <a:srgbClr val="FFFFFF"/>
                </a:solidFill>
              </a:rPr>
              <a:t>Multi-tenancy</a:t>
            </a:r>
            <a:endParaRPr lang="en-US" dirty="0"/>
          </a:p>
        </p:txBody>
      </p:sp>
      <p:sp>
        <p:nvSpPr>
          <p:cNvPr id="30" name="Rectangle 29"/>
          <p:cNvSpPr/>
          <p:nvPr/>
        </p:nvSpPr>
        <p:spPr>
          <a:xfrm>
            <a:off x="4876800" y="4495800"/>
            <a:ext cx="1796661" cy="369332"/>
          </a:xfrm>
          <a:prstGeom prst="rect">
            <a:avLst/>
          </a:prstGeom>
        </p:spPr>
        <p:txBody>
          <a:bodyPr wrap="none">
            <a:spAutoFit/>
          </a:bodyPr>
          <a:lstStyle/>
          <a:p>
            <a:r>
              <a:rPr lang="en-US" dirty="0" smtClean="0">
                <a:solidFill>
                  <a:srgbClr val="FFFFFF"/>
                </a:solidFill>
              </a:rPr>
              <a:t>Data Discovery</a:t>
            </a:r>
            <a:endParaRPr lang="en-US" dirty="0"/>
          </a:p>
        </p:txBody>
      </p:sp>
      <p:sp>
        <p:nvSpPr>
          <p:cNvPr id="31" name="Rectangle 30"/>
          <p:cNvSpPr/>
          <p:nvPr/>
        </p:nvSpPr>
        <p:spPr>
          <a:xfrm>
            <a:off x="5943600" y="4038600"/>
            <a:ext cx="1570111" cy="369332"/>
          </a:xfrm>
          <a:prstGeom prst="rect">
            <a:avLst/>
          </a:prstGeom>
        </p:spPr>
        <p:txBody>
          <a:bodyPr wrap="none">
            <a:spAutoFit/>
          </a:bodyPr>
          <a:lstStyle/>
          <a:p>
            <a:r>
              <a:rPr lang="en-US" dirty="0" smtClean="0">
                <a:solidFill>
                  <a:srgbClr val="FFFFFF"/>
                </a:solidFill>
              </a:rPr>
              <a:t>Import/Export</a:t>
            </a:r>
            <a:endParaRPr lang="en-US" dirty="0"/>
          </a:p>
        </p:txBody>
      </p:sp>
      <p:sp>
        <p:nvSpPr>
          <p:cNvPr id="32" name="Connector 22"/>
          <p:cNvSpPr/>
          <p:nvPr/>
        </p:nvSpPr>
        <p:spPr bwMode="auto">
          <a:xfrm>
            <a:off x="2286000" y="5715000"/>
            <a:ext cx="5486400" cy="381000"/>
          </a:xfrm>
          <a:prstGeom prst="roundRect">
            <a:avLst>
              <a:gd name="adj" fmla="val 7527"/>
            </a:avLst>
          </a:prstGeom>
          <a:gradFill>
            <a:gsLst>
              <a:gs pos="0">
                <a:srgbClr val="0F388A"/>
              </a:gs>
              <a:gs pos="100000">
                <a:srgbClr val="1564AB">
                  <a:alpha val="98824"/>
                </a:srgbClr>
              </a:gs>
            </a:gsLst>
          </a:gradFill>
          <a:ln w="12700">
            <a:solidFill>
              <a:srgbClr val="1A448A"/>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nchorCtr="1"/>
          <a:lstStyle/>
          <a:p>
            <a:pPr algn="ctr">
              <a:lnSpc>
                <a:spcPct val="85000"/>
              </a:lnSpc>
              <a:buClr>
                <a:srgbClr val="000000"/>
              </a:buClr>
              <a:defRPr/>
            </a:pPr>
            <a:r>
              <a:rPr lang="en-US" sz="1050" b="1" dirty="0">
                <a:solidFill>
                  <a:srgbClr val="FFFFFF"/>
                </a:solidFill>
              </a:rPr>
              <a:t>Cloud Infrastructure</a:t>
            </a:r>
          </a:p>
        </p:txBody>
      </p:sp>
      <p:pic>
        <p:nvPicPr>
          <p:cNvPr id="33" name="Picture 43" descr="Chorus_box_forPPT.png"/>
          <p:cNvPicPr>
            <a:picLocks noChangeAspect="1"/>
          </p:cNvPicPr>
          <p:nvPr/>
        </p:nvPicPr>
        <p:blipFill>
          <a:blip r:embed="rId3"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7970921" y="2895600"/>
            <a:ext cx="1173079" cy="1320800"/>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pic>
        <p:nvPicPr>
          <p:cNvPr id="34" name="Picture 1"/>
          <p:cNvPicPr>
            <a:picLocks noChangeAspect="1"/>
          </p:cNvPicPr>
          <p:nvPr/>
        </p:nvPicPr>
        <p:blipFill>
          <a:blip r:embed="rId4" cstate="print"/>
          <a:srcRect/>
          <a:stretch>
            <a:fillRect/>
          </a:stretch>
        </p:blipFill>
        <p:spPr bwMode="auto">
          <a:xfrm>
            <a:off x="7543799" y="4038600"/>
            <a:ext cx="1931213" cy="1676400"/>
          </a:xfrm>
          <a:prstGeom prst="rect">
            <a:avLst/>
          </a:prstGeom>
          <a:noFill/>
          <a:ln w="9525">
            <a:noFill/>
            <a:miter lim="800000"/>
            <a:headEnd/>
            <a:tailEnd/>
          </a:ln>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760429790"/>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ounded Rectangle 6"/>
          <p:cNvSpPr/>
          <p:nvPr/>
        </p:nvSpPr>
        <p:spPr bwMode="auto">
          <a:xfrm>
            <a:off x="640139" y="1890585"/>
            <a:ext cx="7943074" cy="2941537"/>
          </a:xfrm>
          <a:prstGeom prst="roundRect">
            <a:avLst>
              <a:gd name="adj" fmla="val 6924"/>
            </a:avLst>
          </a:prstGeom>
          <a:solidFill>
            <a:schemeClr val="tx1">
              <a:lumMod val="50000"/>
              <a:lumOff val="50000"/>
            </a:schemeClr>
          </a:solidFill>
          <a:ln>
            <a:headEnd/>
            <a:tailEnd/>
          </a:ln>
        </p:spPr>
        <p:style>
          <a:lnRef idx="0">
            <a:schemeClr val="accent2"/>
          </a:lnRef>
          <a:fillRef idx="3">
            <a:schemeClr val="accent2"/>
          </a:fillRef>
          <a:effectRef idx="3">
            <a:schemeClr val="accent2"/>
          </a:effectRef>
          <a:fontRef idx="minor">
            <a:schemeClr val="lt1"/>
          </a:fontRef>
        </p:style>
        <p:txBody>
          <a:bodyPr wrap="none" lIns="0" tIns="0" rIns="0" bIns="0" rtlCol="0" anchor="t"/>
          <a:lstStyle/>
          <a:p>
            <a:pPr marL="0" marR="0" indent="0" algn="ctr" defTabSz="914400" eaLnBrk="1" latinLnBrk="0" hangingPunct="1">
              <a:lnSpc>
                <a:spcPct val="100000"/>
              </a:lnSpc>
              <a:buClrTx/>
              <a:buSzTx/>
              <a:buFontTx/>
              <a:buNone/>
              <a:tabLst/>
            </a:pPr>
            <a:r>
              <a:rPr lang="en-US" sz="1600" b="1" dirty="0" err="1" smtClean="0">
                <a:solidFill>
                  <a:schemeClr val="bg1"/>
                </a:solidFill>
              </a:rPr>
              <a:t>vFabric</a:t>
            </a:r>
            <a:r>
              <a:rPr lang="en-US" sz="1600" b="1" dirty="0" smtClean="0">
                <a:solidFill>
                  <a:schemeClr val="bg1"/>
                </a:solidFill>
              </a:rPr>
              <a:t> Data Director</a:t>
            </a:r>
          </a:p>
        </p:txBody>
      </p:sp>
      <p:sp>
        <p:nvSpPr>
          <p:cNvPr id="2" name="Title 1"/>
          <p:cNvSpPr>
            <a:spLocks noGrp="1"/>
          </p:cNvSpPr>
          <p:nvPr>
            <p:ph type="title"/>
          </p:nvPr>
        </p:nvSpPr>
        <p:spPr/>
        <p:txBody>
          <a:bodyPr/>
          <a:lstStyle/>
          <a:p>
            <a:r>
              <a:rPr lang="en-US" altLang="zh-CN" dirty="0" err="1">
                <a:ea typeface="SimSun" pitchFamily="2" charset="-122"/>
              </a:rPr>
              <a:t>vFabric</a:t>
            </a:r>
            <a:r>
              <a:rPr lang="en-US" altLang="zh-CN" dirty="0">
                <a:ea typeface="SimSun" pitchFamily="2" charset="-122"/>
              </a:rPr>
              <a:t> Data </a:t>
            </a:r>
            <a:r>
              <a:rPr lang="en-US" altLang="zh-CN" dirty="0" smtClean="0">
                <a:ea typeface="SimSun" pitchFamily="2" charset="-122"/>
              </a:rPr>
              <a:t>Director Powers Database-as-a-Service</a:t>
            </a:r>
            <a:endParaRPr lang="en-US" dirty="0"/>
          </a:p>
        </p:txBody>
      </p:sp>
      <p:sp>
        <p:nvSpPr>
          <p:cNvPr id="4" name="Rounded Rectangle 3"/>
          <p:cNvSpPr/>
          <p:nvPr/>
        </p:nvSpPr>
        <p:spPr bwMode="auto">
          <a:xfrm>
            <a:off x="684935" y="2364463"/>
            <a:ext cx="7840532" cy="752067"/>
          </a:xfrm>
          <a:prstGeom prst="roundRect">
            <a:avLst/>
          </a:prstGeom>
          <a:solidFill>
            <a:schemeClr val="accent4"/>
          </a:solidFill>
          <a:ln>
            <a:headEnd/>
            <a:tailEnd/>
          </a:ln>
        </p:spPr>
        <p:style>
          <a:lnRef idx="0">
            <a:schemeClr val="accent2"/>
          </a:lnRef>
          <a:fillRef idx="3">
            <a:schemeClr val="accent2"/>
          </a:fillRef>
          <a:effectRef idx="3">
            <a:schemeClr val="accent2"/>
          </a:effectRef>
          <a:fontRef idx="minor">
            <a:schemeClr val="lt1"/>
          </a:fontRef>
        </p:style>
        <p:txBody>
          <a:bodyPr wrap="none" lIns="0" tIns="0" rIns="0" bIns="0" rtlCol="0" anchor="ctr"/>
          <a:lstStyle/>
          <a:p>
            <a:pPr marL="0" marR="0" indent="0" defTabSz="914400" eaLnBrk="1" latinLnBrk="0" hangingPunct="1">
              <a:lnSpc>
                <a:spcPct val="100000"/>
              </a:lnSpc>
              <a:buClrTx/>
              <a:buSzTx/>
              <a:buFontTx/>
              <a:buNone/>
              <a:tabLst/>
            </a:pPr>
            <a:r>
              <a:rPr lang="en-US" sz="1400" b="1" i="1" dirty="0" smtClean="0">
                <a:solidFill>
                  <a:srgbClr val="333333"/>
                </a:solidFill>
              </a:rPr>
              <a:t>                   </a:t>
            </a:r>
          </a:p>
        </p:txBody>
      </p:sp>
      <p:sp>
        <p:nvSpPr>
          <p:cNvPr id="6" name="Rounded Rectangle 5"/>
          <p:cNvSpPr/>
          <p:nvPr/>
        </p:nvSpPr>
        <p:spPr bwMode="auto">
          <a:xfrm>
            <a:off x="700711" y="3289137"/>
            <a:ext cx="7835174" cy="789055"/>
          </a:xfrm>
          <a:prstGeom prst="roundRect">
            <a:avLst/>
          </a:prstGeom>
          <a:solidFill>
            <a:schemeClr val="accent1"/>
          </a:solidFill>
          <a:ln>
            <a:headEnd/>
            <a:tailEnd/>
          </a:ln>
        </p:spPr>
        <p:style>
          <a:lnRef idx="0">
            <a:schemeClr val="accent4"/>
          </a:lnRef>
          <a:fillRef idx="3">
            <a:schemeClr val="accent4"/>
          </a:fillRef>
          <a:effectRef idx="3">
            <a:schemeClr val="accent4"/>
          </a:effectRef>
          <a:fontRef idx="minor">
            <a:schemeClr val="lt1"/>
          </a:fontRef>
        </p:style>
        <p:txBody>
          <a:bodyPr wrap="none" lIns="0" tIns="0" rIns="0" bIns="0" rtlCol="0" anchor="ctr"/>
          <a:lstStyle/>
          <a:p>
            <a:pPr marL="0" marR="0" indent="0" defTabSz="914400" eaLnBrk="1" latinLnBrk="0" hangingPunct="1">
              <a:lnSpc>
                <a:spcPct val="100000"/>
              </a:lnSpc>
              <a:buClrTx/>
              <a:buSzTx/>
              <a:buFontTx/>
              <a:buNone/>
              <a:tabLst/>
            </a:pPr>
            <a:r>
              <a:rPr lang="en-US" sz="1400" b="1" i="1" dirty="0" smtClean="0">
                <a:solidFill>
                  <a:schemeClr val="tx1"/>
                </a:solidFill>
              </a:rPr>
              <a:t>              </a:t>
            </a:r>
          </a:p>
        </p:txBody>
      </p:sp>
      <p:sp>
        <p:nvSpPr>
          <p:cNvPr id="9" name="Rounded Rectangle 8"/>
          <p:cNvSpPr/>
          <p:nvPr/>
        </p:nvSpPr>
        <p:spPr bwMode="auto">
          <a:xfrm>
            <a:off x="633964" y="4961028"/>
            <a:ext cx="7946717" cy="555468"/>
          </a:xfrm>
          <a:prstGeom prst="roundRect">
            <a:avLst/>
          </a:prstGeom>
          <a:solidFill>
            <a:srgbClr val="558ED5"/>
          </a:solidFill>
          <a:ln w="12700">
            <a:noFill/>
            <a:headEnd type="none" w="med" len="med"/>
            <a:tailEnd type="none" w="med" len="med"/>
          </a:ln>
          <a:effectLst/>
          <a:scene3d>
            <a:camera prst="orthographicFront"/>
            <a:lightRig rig="threePt" dir="t"/>
          </a:scene3d>
          <a:sp3d>
            <a:bevelT w="25400" h="6350"/>
          </a:sp3d>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sz="1600" b="1" dirty="0" smtClean="0">
                <a:solidFill>
                  <a:srgbClr val="FFFFFF"/>
                </a:solidFill>
                <a:cs typeface="Times New Roman"/>
              </a:rPr>
              <a:t>VMware </a:t>
            </a:r>
            <a:r>
              <a:rPr lang="en-US" sz="1600" b="1" dirty="0" err="1" smtClean="0">
                <a:solidFill>
                  <a:srgbClr val="FFFFFF"/>
                </a:solidFill>
                <a:cs typeface="Times New Roman"/>
              </a:rPr>
              <a:t>vSphere</a:t>
            </a:r>
            <a:endParaRPr lang="en-US" sz="1600" b="1" dirty="0">
              <a:solidFill>
                <a:srgbClr val="FFFFFF"/>
              </a:solidFill>
              <a:cs typeface="Times New Roman"/>
            </a:endParaRPr>
          </a:p>
        </p:txBody>
      </p:sp>
      <p:pic>
        <p:nvPicPr>
          <p:cNvPr id="10" name="Picture 4" descr="ICON_VirtTriangle_flat_Q408.png"/>
          <p:cNvPicPr>
            <a:picLocks/>
          </p:cNvPicPr>
          <p:nvPr/>
        </p:nvPicPr>
        <p:blipFill>
          <a:blip r:embed="rId3" cstate="print"/>
          <a:srcRect/>
          <a:stretch>
            <a:fillRect/>
          </a:stretch>
        </p:blipFill>
        <p:spPr bwMode="auto">
          <a:xfrm>
            <a:off x="701158" y="5521468"/>
            <a:ext cx="1160804" cy="337348"/>
          </a:xfrm>
          <a:prstGeom prst="rect">
            <a:avLst/>
          </a:prstGeom>
          <a:noFill/>
          <a:ln w="9525">
            <a:noFill/>
            <a:miter lim="800000"/>
            <a:headEnd/>
            <a:tailEnd/>
          </a:ln>
        </p:spPr>
      </p:pic>
      <p:pic>
        <p:nvPicPr>
          <p:cNvPr id="11" name="Picture 8" descr="ICON_Server_flat_Q408.png"/>
          <p:cNvPicPr>
            <a:picLocks noChangeAspect="1"/>
          </p:cNvPicPr>
          <p:nvPr/>
        </p:nvPicPr>
        <p:blipFill>
          <a:blip r:embed="rId4" cstate="print"/>
          <a:srcRect/>
          <a:stretch>
            <a:fillRect/>
          </a:stretch>
        </p:blipFill>
        <p:spPr bwMode="auto">
          <a:xfrm>
            <a:off x="849255" y="5931409"/>
            <a:ext cx="805664" cy="195007"/>
          </a:xfrm>
          <a:prstGeom prst="rect">
            <a:avLst/>
          </a:prstGeom>
          <a:noFill/>
          <a:ln w="9525">
            <a:noFill/>
            <a:miter lim="800000"/>
            <a:headEnd/>
            <a:tailEnd/>
          </a:ln>
        </p:spPr>
      </p:pic>
      <p:pic>
        <p:nvPicPr>
          <p:cNvPr id="12" name="Picture 4" descr="ICON_VirtTriangle_flat_Q408.png"/>
          <p:cNvPicPr>
            <a:picLocks/>
          </p:cNvPicPr>
          <p:nvPr/>
        </p:nvPicPr>
        <p:blipFill>
          <a:blip r:embed="rId3" cstate="print"/>
          <a:srcRect/>
          <a:stretch>
            <a:fillRect/>
          </a:stretch>
        </p:blipFill>
        <p:spPr bwMode="auto">
          <a:xfrm>
            <a:off x="2035106" y="5521468"/>
            <a:ext cx="1160804" cy="337348"/>
          </a:xfrm>
          <a:prstGeom prst="rect">
            <a:avLst/>
          </a:prstGeom>
          <a:noFill/>
          <a:ln w="9525">
            <a:noFill/>
            <a:miter lim="800000"/>
            <a:headEnd/>
            <a:tailEnd/>
          </a:ln>
        </p:spPr>
      </p:pic>
      <p:pic>
        <p:nvPicPr>
          <p:cNvPr id="13" name="Picture 8" descr="ICON_Server_flat_Q408.png"/>
          <p:cNvPicPr>
            <a:picLocks noChangeAspect="1"/>
          </p:cNvPicPr>
          <p:nvPr/>
        </p:nvPicPr>
        <p:blipFill>
          <a:blip r:embed="rId4" cstate="print"/>
          <a:srcRect/>
          <a:stretch>
            <a:fillRect/>
          </a:stretch>
        </p:blipFill>
        <p:spPr bwMode="auto">
          <a:xfrm>
            <a:off x="2183203" y="5931409"/>
            <a:ext cx="805664" cy="195007"/>
          </a:xfrm>
          <a:prstGeom prst="rect">
            <a:avLst/>
          </a:prstGeom>
          <a:noFill/>
          <a:ln w="9525">
            <a:noFill/>
            <a:miter lim="800000"/>
            <a:headEnd/>
            <a:tailEnd/>
          </a:ln>
        </p:spPr>
      </p:pic>
      <p:pic>
        <p:nvPicPr>
          <p:cNvPr id="14" name="Picture 4" descr="ICON_VirtTriangle_flat_Q408.png"/>
          <p:cNvPicPr>
            <a:picLocks/>
          </p:cNvPicPr>
          <p:nvPr/>
        </p:nvPicPr>
        <p:blipFill>
          <a:blip r:embed="rId3" cstate="print"/>
          <a:srcRect/>
          <a:stretch>
            <a:fillRect/>
          </a:stretch>
        </p:blipFill>
        <p:spPr bwMode="auto">
          <a:xfrm>
            <a:off x="3308387" y="5512754"/>
            <a:ext cx="1160804" cy="337348"/>
          </a:xfrm>
          <a:prstGeom prst="rect">
            <a:avLst/>
          </a:prstGeom>
          <a:noFill/>
          <a:ln w="9525">
            <a:noFill/>
            <a:miter lim="800000"/>
            <a:headEnd/>
            <a:tailEnd/>
          </a:ln>
        </p:spPr>
      </p:pic>
      <p:pic>
        <p:nvPicPr>
          <p:cNvPr id="15" name="Picture 8" descr="ICON_Server_flat_Q408.png"/>
          <p:cNvPicPr>
            <a:picLocks noChangeAspect="1"/>
          </p:cNvPicPr>
          <p:nvPr/>
        </p:nvPicPr>
        <p:blipFill>
          <a:blip r:embed="rId4" cstate="print"/>
          <a:srcRect/>
          <a:stretch>
            <a:fillRect/>
          </a:stretch>
        </p:blipFill>
        <p:spPr bwMode="auto">
          <a:xfrm>
            <a:off x="3456484" y="5922695"/>
            <a:ext cx="805664" cy="195007"/>
          </a:xfrm>
          <a:prstGeom prst="rect">
            <a:avLst/>
          </a:prstGeom>
          <a:noFill/>
          <a:ln w="9525">
            <a:noFill/>
            <a:miter lim="800000"/>
            <a:headEnd/>
            <a:tailEnd/>
          </a:ln>
        </p:spPr>
      </p:pic>
      <p:pic>
        <p:nvPicPr>
          <p:cNvPr id="16" name="Picture 4" descr="ICON_VirtTriangle_flat_Q408.png"/>
          <p:cNvPicPr>
            <a:picLocks/>
          </p:cNvPicPr>
          <p:nvPr/>
        </p:nvPicPr>
        <p:blipFill>
          <a:blip r:embed="rId3" cstate="print"/>
          <a:srcRect/>
          <a:stretch>
            <a:fillRect/>
          </a:stretch>
        </p:blipFill>
        <p:spPr bwMode="auto">
          <a:xfrm>
            <a:off x="4642335" y="5512754"/>
            <a:ext cx="1160804" cy="337348"/>
          </a:xfrm>
          <a:prstGeom prst="rect">
            <a:avLst/>
          </a:prstGeom>
          <a:noFill/>
          <a:ln w="9525">
            <a:noFill/>
            <a:miter lim="800000"/>
            <a:headEnd/>
            <a:tailEnd/>
          </a:ln>
        </p:spPr>
      </p:pic>
      <p:pic>
        <p:nvPicPr>
          <p:cNvPr id="17" name="Picture 8" descr="ICON_Server_flat_Q408.png"/>
          <p:cNvPicPr>
            <a:picLocks noChangeAspect="1"/>
          </p:cNvPicPr>
          <p:nvPr/>
        </p:nvPicPr>
        <p:blipFill>
          <a:blip r:embed="rId4" cstate="print"/>
          <a:srcRect/>
          <a:stretch>
            <a:fillRect/>
          </a:stretch>
        </p:blipFill>
        <p:spPr bwMode="auto">
          <a:xfrm>
            <a:off x="4821984" y="5922695"/>
            <a:ext cx="805664" cy="195007"/>
          </a:xfrm>
          <a:prstGeom prst="rect">
            <a:avLst/>
          </a:prstGeom>
          <a:noFill/>
          <a:ln w="9525">
            <a:noFill/>
            <a:miter lim="800000"/>
            <a:headEnd/>
            <a:tailEnd/>
          </a:ln>
        </p:spPr>
      </p:pic>
      <p:pic>
        <p:nvPicPr>
          <p:cNvPr id="18" name="Picture 4" descr="ICON_VirtTriangle_flat_Q408.png"/>
          <p:cNvPicPr>
            <a:picLocks/>
          </p:cNvPicPr>
          <p:nvPr/>
        </p:nvPicPr>
        <p:blipFill>
          <a:blip r:embed="rId3" cstate="print"/>
          <a:srcRect/>
          <a:stretch>
            <a:fillRect/>
          </a:stretch>
        </p:blipFill>
        <p:spPr bwMode="auto">
          <a:xfrm>
            <a:off x="5850808" y="5515274"/>
            <a:ext cx="1160804" cy="337348"/>
          </a:xfrm>
          <a:prstGeom prst="rect">
            <a:avLst/>
          </a:prstGeom>
          <a:noFill/>
          <a:ln w="9525">
            <a:noFill/>
            <a:miter lim="800000"/>
            <a:headEnd/>
            <a:tailEnd/>
          </a:ln>
        </p:spPr>
      </p:pic>
      <p:pic>
        <p:nvPicPr>
          <p:cNvPr id="19" name="Picture 8" descr="ICON_Server_flat_Q408.png"/>
          <p:cNvPicPr>
            <a:picLocks noChangeAspect="1"/>
          </p:cNvPicPr>
          <p:nvPr/>
        </p:nvPicPr>
        <p:blipFill>
          <a:blip r:embed="rId4" cstate="print"/>
          <a:srcRect/>
          <a:stretch>
            <a:fillRect/>
          </a:stretch>
        </p:blipFill>
        <p:spPr bwMode="auto">
          <a:xfrm>
            <a:off x="5998905" y="5925215"/>
            <a:ext cx="805664" cy="195007"/>
          </a:xfrm>
          <a:prstGeom prst="rect">
            <a:avLst/>
          </a:prstGeom>
          <a:noFill/>
          <a:ln w="9525">
            <a:noFill/>
            <a:miter lim="800000"/>
            <a:headEnd/>
            <a:tailEnd/>
          </a:ln>
        </p:spPr>
      </p:pic>
      <p:pic>
        <p:nvPicPr>
          <p:cNvPr id="20" name="Picture 4" descr="ICON_VirtTriangle_flat_Q408.png"/>
          <p:cNvPicPr>
            <a:picLocks/>
          </p:cNvPicPr>
          <p:nvPr/>
        </p:nvPicPr>
        <p:blipFill>
          <a:blip r:embed="rId3" cstate="print"/>
          <a:srcRect/>
          <a:stretch>
            <a:fillRect/>
          </a:stretch>
        </p:blipFill>
        <p:spPr bwMode="auto">
          <a:xfrm>
            <a:off x="7184756" y="5515274"/>
            <a:ext cx="1160804" cy="337348"/>
          </a:xfrm>
          <a:prstGeom prst="rect">
            <a:avLst/>
          </a:prstGeom>
          <a:noFill/>
          <a:ln w="9525">
            <a:noFill/>
            <a:miter lim="800000"/>
            <a:headEnd/>
            <a:tailEnd/>
          </a:ln>
        </p:spPr>
      </p:pic>
      <p:pic>
        <p:nvPicPr>
          <p:cNvPr id="21" name="Picture 8" descr="ICON_Server_flat_Q408.png"/>
          <p:cNvPicPr>
            <a:picLocks noChangeAspect="1"/>
          </p:cNvPicPr>
          <p:nvPr/>
        </p:nvPicPr>
        <p:blipFill>
          <a:blip r:embed="rId4" cstate="print"/>
          <a:srcRect/>
          <a:stretch>
            <a:fillRect/>
          </a:stretch>
        </p:blipFill>
        <p:spPr bwMode="auto">
          <a:xfrm>
            <a:off x="7364405" y="5925215"/>
            <a:ext cx="805664" cy="195007"/>
          </a:xfrm>
          <a:prstGeom prst="rect">
            <a:avLst/>
          </a:prstGeom>
          <a:noFill/>
          <a:ln w="9525">
            <a:noFill/>
            <a:miter lim="800000"/>
            <a:headEnd/>
            <a:tailEnd/>
          </a:ln>
        </p:spPr>
      </p:pic>
      <p:sp>
        <p:nvSpPr>
          <p:cNvPr id="22" name="Rounded Rectangle 21"/>
          <p:cNvSpPr/>
          <p:nvPr/>
        </p:nvSpPr>
        <p:spPr bwMode="auto">
          <a:xfrm>
            <a:off x="3019741" y="2505054"/>
            <a:ext cx="1064861" cy="533890"/>
          </a:xfrm>
          <a:prstGeom prst="roundRect">
            <a:avLst/>
          </a:prstGeom>
          <a:solidFill>
            <a:schemeClr val="accent4"/>
          </a:solidFill>
          <a:ln>
            <a:headEnd/>
            <a:tailEnd/>
          </a:ln>
        </p:spPr>
        <p:style>
          <a:lnRef idx="0">
            <a:schemeClr val="accent2"/>
          </a:lnRef>
          <a:fillRef idx="3">
            <a:schemeClr val="accent2"/>
          </a:fillRef>
          <a:effectRef idx="3">
            <a:schemeClr val="accent2"/>
          </a:effectRef>
          <a:fontRef idx="minor">
            <a:schemeClr val="lt1"/>
          </a:fontRef>
        </p:style>
        <p:txBody>
          <a:bodyPr wrap="none" lIns="0" tIns="0" rIns="0" bIns="0" rtlCol="0" anchor="ctr"/>
          <a:lstStyle/>
          <a:p>
            <a:pPr marL="0" marR="0" indent="0" algn="ctr" defTabSz="914400" eaLnBrk="1" latinLnBrk="0" hangingPunct="1">
              <a:lnSpc>
                <a:spcPct val="100000"/>
              </a:lnSpc>
              <a:buClrTx/>
              <a:buSzTx/>
              <a:buFontTx/>
              <a:buNone/>
              <a:tabLst/>
            </a:pPr>
            <a:r>
              <a:rPr lang="en-US" sz="1200" dirty="0" smtClean="0">
                <a:solidFill>
                  <a:srgbClr val="333333"/>
                </a:solidFill>
              </a:rPr>
              <a:t>Provisioning</a:t>
            </a:r>
          </a:p>
        </p:txBody>
      </p:sp>
      <p:sp>
        <p:nvSpPr>
          <p:cNvPr id="23" name="Rounded Rectangle 22"/>
          <p:cNvSpPr/>
          <p:nvPr/>
        </p:nvSpPr>
        <p:spPr bwMode="auto">
          <a:xfrm>
            <a:off x="4475423" y="2491797"/>
            <a:ext cx="1064861" cy="533890"/>
          </a:xfrm>
          <a:prstGeom prst="roundRect">
            <a:avLst/>
          </a:prstGeom>
          <a:solidFill>
            <a:schemeClr val="accent4"/>
          </a:solidFill>
          <a:ln>
            <a:headEnd/>
            <a:tailEnd/>
          </a:ln>
        </p:spPr>
        <p:style>
          <a:lnRef idx="0">
            <a:schemeClr val="accent2"/>
          </a:lnRef>
          <a:fillRef idx="3">
            <a:schemeClr val="accent2"/>
          </a:fillRef>
          <a:effectRef idx="3">
            <a:schemeClr val="accent2"/>
          </a:effectRef>
          <a:fontRef idx="minor">
            <a:schemeClr val="lt1"/>
          </a:fontRef>
        </p:style>
        <p:txBody>
          <a:bodyPr wrap="none" lIns="0" tIns="0" rIns="0" bIns="0" rtlCol="0" anchor="ctr"/>
          <a:lstStyle/>
          <a:p>
            <a:pPr marL="0" marR="0" indent="0" algn="ctr" defTabSz="914400" eaLnBrk="1" latinLnBrk="0" hangingPunct="1">
              <a:lnSpc>
                <a:spcPct val="100000"/>
              </a:lnSpc>
              <a:buClrTx/>
              <a:buSzTx/>
              <a:buFontTx/>
              <a:buNone/>
              <a:tabLst/>
            </a:pPr>
            <a:r>
              <a:rPr lang="en-US" sz="1200" dirty="0" smtClean="0">
                <a:solidFill>
                  <a:srgbClr val="333333"/>
                </a:solidFill>
              </a:rPr>
              <a:t>Backup/</a:t>
            </a:r>
          </a:p>
          <a:p>
            <a:pPr marL="0" marR="0" indent="0" algn="ctr" defTabSz="914400" eaLnBrk="1" latinLnBrk="0" hangingPunct="1">
              <a:lnSpc>
                <a:spcPct val="100000"/>
              </a:lnSpc>
              <a:buClrTx/>
              <a:buSzTx/>
              <a:buFontTx/>
              <a:buNone/>
              <a:tabLst/>
            </a:pPr>
            <a:r>
              <a:rPr lang="en-US" sz="1200" dirty="0" smtClean="0">
                <a:solidFill>
                  <a:srgbClr val="333333"/>
                </a:solidFill>
              </a:rPr>
              <a:t>Restore</a:t>
            </a:r>
          </a:p>
        </p:txBody>
      </p:sp>
      <p:sp>
        <p:nvSpPr>
          <p:cNvPr id="24" name="Rounded Rectangle 23"/>
          <p:cNvSpPr/>
          <p:nvPr/>
        </p:nvSpPr>
        <p:spPr bwMode="auto">
          <a:xfrm>
            <a:off x="5931105" y="2486429"/>
            <a:ext cx="1064861" cy="533890"/>
          </a:xfrm>
          <a:prstGeom prst="roundRect">
            <a:avLst/>
          </a:prstGeom>
          <a:solidFill>
            <a:schemeClr val="accent4"/>
          </a:solidFill>
          <a:ln>
            <a:headEnd/>
            <a:tailEnd/>
          </a:ln>
        </p:spPr>
        <p:style>
          <a:lnRef idx="0">
            <a:schemeClr val="accent2"/>
          </a:lnRef>
          <a:fillRef idx="3">
            <a:schemeClr val="accent2"/>
          </a:fillRef>
          <a:effectRef idx="3">
            <a:schemeClr val="accent2"/>
          </a:effectRef>
          <a:fontRef idx="minor">
            <a:schemeClr val="lt1"/>
          </a:fontRef>
        </p:style>
        <p:txBody>
          <a:bodyPr wrap="none" lIns="0" tIns="0" rIns="0" bIns="0" rtlCol="0" anchor="ctr"/>
          <a:lstStyle/>
          <a:p>
            <a:pPr marL="0" marR="0" indent="0" algn="ctr" defTabSz="914400" eaLnBrk="1" latinLnBrk="0" hangingPunct="1">
              <a:lnSpc>
                <a:spcPct val="100000"/>
              </a:lnSpc>
              <a:buClrTx/>
              <a:buSzTx/>
              <a:buFontTx/>
              <a:buNone/>
              <a:tabLst/>
            </a:pPr>
            <a:r>
              <a:rPr lang="en-US" sz="1200" dirty="0" smtClean="0">
                <a:solidFill>
                  <a:srgbClr val="333333"/>
                </a:solidFill>
              </a:rPr>
              <a:t>Clone</a:t>
            </a:r>
          </a:p>
        </p:txBody>
      </p:sp>
      <p:sp>
        <p:nvSpPr>
          <p:cNvPr id="25" name="Rounded Rectangle 24"/>
          <p:cNvSpPr/>
          <p:nvPr/>
        </p:nvSpPr>
        <p:spPr bwMode="auto">
          <a:xfrm>
            <a:off x="7386788" y="2478540"/>
            <a:ext cx="1064861" cy="533890"/>
          </a:xfrm>
          <a:prstGeom prst="roundRect">
            <a:avLst/>
          </a:prstGeom>
          <a:solidFill>
            <a:schemeClr val="accent4"/>
          </a:solidFill>
          <a:ln>
            <a:headEnd/>
            <a:tailEnd/>
          </a:ln>
        </p:spPr>
        <p:style>
          <a:lnRef idx="0">
            <a:schemeClr val="accent2"/>
          </a:lnRef>
          <a:fillRef idx="3">
            <a:schemeClr val="accent2"/>
          </a:fillRef>
          <a:effectRef idx="3">
            <a:schemeClr val="accent2"/>
          </a:effectRef>
          <a:fontRef idx="minor">
            <a:schemeClr val="lt1"/>
          </a:fontRef>
        </p:style>
        <p:txBody>
          <a:bodyPr wrap="none" lIns="0" tIns="0" rIns="0" bIns="0" rtlCol="0" anchor="ctr"/>
          <a:lstStyle/>
          <a:p>
            <a:pPr marL="0" marR="0" indent="0" algn="ctr" defTabSz="914400" eaLnBrk="1" latinLnBrk="0" hangingPunct="1">
              <a:lnSpc>
                <a:spcPct val="100000"/>
              </a:lnSpc>
              <a:buClrTx/>
              <a:buSzTx/>
              <a:buFontTx/>
              <a:buNone/>
              <a:tabLst/>
            </a:pPr>
            <a:r>
              <a:rPr lang="en-US" sz="1200" dirty="0" smtClean="0">
                <a:solidFill>
                  <a:srgbClr val="333333"/>
                </a:solidFill>
              </a:rPr>
              <a:t>One click </a:t>
            </a:r>
            <a:br>
              <a:rPr lang="en-US" sz="1200" dirty="0" smtClean="0">
                <a:solidFill>
                  <a:srgbClr val="333333"/>
                </a:solidFill>
              </a:rPr>
            </a:br>
            <a:r>
              <a:rPr lang="en-US" sz="1200" dirty="0" smtClean="0">
                <a:solidFill>
                  <a:srgbClr val="333333"/>
                </a:solidFill>
              </a:rPr>
              <a:t>HA</a:t>
            </a:r>
          </a:p>
        </p:txBody>
      </p:sp>
      <p:sp>
        <p:nvSpPr>
          <p:cNvPr id="26" name="Rounded Rectangle 25"/>
          <p:cNvSpPr/>
          <p:nvPr/>
        </p:nvSpPr>
        <p:spPr bwMode="auto">
          <a:xfrm>
            <a:off x="3030159" y="3438422"/>
            <a:ext cx="1064861" cy="533890"/>
          </a:xfrm>
          <a:prstGeom prst="roundRect">
            <a:avLst/>
          </a:prstGeom>
          <a:solidFill>
            <a:schemeClr val="accent1"/>
          </a:solidFill>
          <a:ln>
            <a:headEnd/>
            <a:tailEnd/>
          </a:ln>
        </p:spPr>
        <p:style>
          <a:lnRef idx="0">
            <a:schemeClr val="accent4"/>
          </a:lnRef>
          <a:fillRef idx="3">
            <a:schemeClr val="accent4"/>
          </a:fillRef>
          <a:effectRef idx="3">
            <a:schemeClr val="accent4"/>
          </a:effectRef>
          <a:fontRef idx="minor">
            <a:schemeClr val="lt1"/>
          </a:fontRef>
        </p:style>
        <p:txBody>
          <a:bodyPr wrap="none" lIns="0" tIns="0" rIns="0" bIns="0" rtlCol="0" anchor="ctr"/>
          <a:lstStyle/>
          <a:p>
            <a:pPr marL="0" marR="0" indent="0" algn="ctr" defTabSz="914400" eaLnBrk="1" latinLnBrk="0" hangingPunct="1">
              <a:lnSpc>
                <a:spcPct val="100000"/>
              </a:lnSpc>
              <a:buClrTx/>
              <a:buSzTx/>
              <a:buFontTx/>
              <a:buNone/>
              <a:tabLst/>
            </a:pPr>
            <a:r>
              <a:rPr lang="en-US" sz="1200" dirty="0" smtClean="0">
                <a:solidFill>
                  <a:schemeClr val="tx1"/>
                </a:solidFill>
              </a:rPr>
              <a:t>Resource</a:t>
            </a:r>
            <a:br>
              <a:rPr lang="en-US" sz="1200" dirty="0" smtClean="0">
                <a:solidFill>
                  <a:schemeClr val="tx1"/>
                </a:solidFill>
              </a:rPr>
            </a:br>
            <a:r>
              <a:rPr lang="en-US" sz="1200" dirty="0" err="1" smtClean="0">
                <a:solidFill>
                  <a:schemeClr val="tx1"/>
                </a:solidFill>
              </a:rPr>
              <a:t>Mgmt</a:t>
            </a:r>
            <a:endParaRPr lang="en-US" sz="1200" dirty="0" smtClean="0">
              <a:solidFill>
                <a:schemeClr val="tx1"/>
              </a:solidFill>
            </a:endParaRPr>
          </a:p>
        </p:txBody>
      </p:sp>
      <p:sp>
        <p:nvSpPr>
          <p:cNvPr id="27" name="Rounded Rectangle 26"/>
          <p:cNvSpPr/>
          <p:nvPr/>
        </p:nvSpPr>
        <p:spPr bwMode="auto">
          <a:xfrm>
            <a:off x="4485841" y="3425165"/>
            <a:ext cx="1064861" cy="533890"/>
          </a:xfrm>
          <a:prstGeom prst="roundRect">
            <a:avLst/>
          </a:prstGeom>
          <a:solidFill>
            <a:schemeClr val="accent1"/>
          </a:solidFill>
          <a:ln>
            <a:headEnd/>
            <a:tailEnd/>
          </a:ln>
        </p:spPr>
        <p:style>
          <a:lnRef idx="0">
            <a:schemeClr val="accent4"/>
          </a:lnRef>
          <a:fillRef idx="3">
            <a:schemeClr val="accent4"/>
          </a:fillRef>
          <a:effectRef idx="3">
            <a:schemeClr val="accent4"/>
          </a:effectRef>
          <a:fontRef idx="minor">
            <a:schemeClr val="lt1"/>
          </a:fontRef>
        </p:style>
        <p:txBody>
          <a:bodyPr wrap="none" lIns="0" tIns="0" rIns="0" bIns="0" rtlCol="0" anchor="ctr"/>
          <a:lstStyle/>
          <a:p>
            <a:pPr marL="0" marR="0" indent="0" algn="ctr" defTabSz="914400" eaLnBrk="1" latinLnBrk="0" hangingPunct="1">
              <a:lnSpc>
                <a:spcPct val="100000"/>
              </a:lnSpc>
              <a:buClrTx/>
              <a:buSzTx/>
              <a:buFontTx/>
              <a:buNone/>
              <a:tabLst/>
            </a:pPr>
            <a:r>
              <a:rPr lang="en-US" sz="1200" dirty="0" smtClean="0">
                <a:solidFill>
                  <a:schemeClr val="tx1"/>
                </a:solidFill>
              </a:rPr>
              <a:t>Security </a:t>
            </a:r>
            <a:br>
              <a:rPr lang="en-US" sz="1200" dirty="0" smtClean="0">
                <a:solidFill>
                  <a:schemeClr val="tx1"/>
                </a:solidFill>
              </a:rPr>
            </a:br>
            <a:r>
              <a:rPr lang="en-US" sz="1200" dirty="0" err="1" smtClean="0">
                <a:solidFill>
                  <a:schemeClr val="tx1"/>
                </a:solidFill>
              </a:rPr>
              <a:t>Mgmt</a:t>
            </a:r>
            <a:endParaRPr lang="en-US" sz="1200" dirty="0" smtClean="0">
              <a:solidFill>
                <a:schemeClr val="tx1"/>
              </a:solidFill>
            </a:endParaRPr>
          </a:p>
        </p:txBody>
      </p:sp>
      <p:sp>
        <p:nvSpPr>
          <p:cNvPr id="28" name="Rounded Rectangle 27"/>
          <p:cNvSpPr/>
          <p:nvPr/>
        </p:nvSpPr>
        <p:spPr bwMode="auto">
          <a:xfrm>
            <a:off x="5941523" y="3419797"/>
            <a:ext cx="1064861" cy="533890"/>
          </a:xfrm>
          <a:prstGeom prst="roundRect">
            <a:avLst/>
          </a:prstGeom>
          <a:solidFill>
            <a:schemeClr val="accent1"/>
          </a:solidFill>
          <a:ln>
            <a:headEnd/>
            <a:tailEnd/>
          </a:ln>
        </p:spPr>
        <p:style>
          <a:lnRef idx="0">
            <a:schemeClr val="accent4"/>
          </a:lnRef>
          <a:fillRef idx="3">
            <a:schemeClr val="accent4"/>
          </a:fillRef>
          <a:effectRef idx="3">
            <a:schemeClr val="accent4"/>
          </a:effectRef>
          <a:fontRef idx="minor">
            <a:schemeClr val="lt1"/>
          </a:fontRef>
        </p:style>
        <p:txBody>
          <a:bodyPr wrap="none" lIns="0" tIns="0" rIns="0" bIns="0" rtlCol="0" anchor="ctr"/>
          <a:lstStyle/>
          <a:p>
            <a:pPr marL="0" marR="0" indent="0" algn="ctr" defTabSz="914400" eaLnBrk="1" latinLnBrk="0" hangingPunct="1">
              <a:lnSpc>
                <a:spcPct val="100000"/>
              </a:lnSpc>
              <a:buClrTx/>
              <a:buSzTx/>
              <a:buFontTx/>
              <a:buNone/>
              <a:tabLst/>
            </a:pPr>
            <a:r>
              <a:rPr lang="en-US" sz="1200" dirty="0" smtClean="0">
                <a:solidFill>
                  <a:schemeClr val="tx1"/>
                </a:solidFill>
              </a:rPr>
              <a:t>Database </a:t>
            </a:r>
            <a:br>
              <a:rPr lang="en-US" sz="1200" dirty="0" smtClean="0">
                <a:solidFill>
                  <a:schemeClr val="tx1"/>
                </a:solidFill>
              </a:rPr>
            </a:br>
            <a:r>
              <a:rPr lang="en-US" sz="1200" dirty="0" smtClean="0">
                <a:solidFill>
                  <a:schemeClr val="tx1"/>
                </a:solidFill>
              </a:rPr>
              <a:t>Templates</a:t>
            </a:r>
          </a:p>
        </p:txBody>
      </p:sp>
      <p:sp>
        <p:nvSpPr>
          <p:cNvPr id="29" name="Rounded Rectangle 28"/>
          <p:cNvSpPr/>
          <p:nvPr/>
        </p:nvSpPr>
        <p:spPr bwMode="auto">
          <a:xfrm>
            <a:off x="7397206" y="3411908"/>
            <a:ext cx="1064861" cy="533890"/>
          </a:xfrm>
          <a:prstGeom prst="roundRect">
            <a:avLst/>
          </a:prstGeom>
          <a:solidFill>
            <a:schemeClr val="accent1"/>
          </a:solidFill>
          <a:ln>
            <a:headEnd/>
            <a:tailEnd/>
          </a:ln>
        </p:spPr>
        <p:style>
          <a:lnRef idx="0">
            <a:schemeClr val="accent4"/>
          </a:lnRef>
          <a:fillRef idx="3">
            <a:schemeClr val="accent4"/>
          </a:fillRef>
          <a:effectRef idx="3">
            <a:schemeClr val="accent4"/>
          </a:effectRef>
          <a:fontRef idx="minor">
            <a:schemeClr val="lt1"/>
          </a:fontRef>
        </p:style>
        <p:txBody>
          <a:bodyPr wrap="none" lIns="0" tIns="0" rIns="0" bIns="0" rtlCol="0" anchor="ctr"/>
          <a:lstStyle/>
          <a:p>
            <a:pPr marL="0" marR="0" indent="0" algn="ctr" defTabSz="914400" eaLnBrk="1" latinLnBrk="0" hangingPunct="1">
              <a:lnSpc>
                <a:spcPct val="100000"/>
              </a:lnSpc>
              <a:buClrTx/>
              <a:buSzTx/>
              <a:buFontTx/>
              <a:buNone/>
              <a:tabLst/>
            </a:pPr>
            <a:r>
              <a:rPr lang="en-US" sz="1200" dirty="0" smtClean="0">
                <a:solidFill>
                  <a:schemeClr val="tx1"/>
                </a:solidFill>
              </a:rPr>
              <a:t>Monitor</a:t>
            </a:r>
          </a:p>
        </p:txBody>
      </p:sp>
      <p:pic>
        <p:nvPicPr>
          <p:cNvPr id="30" name="Picture 210" descr="ICON_Person_Q308"/>
          <p:cNvPicPr>
            <a:picLocks noChangeAspect="1" noChangeArrowheads="1"/>
          </p:cNvPicPr>
          <p:nvPr/>
        </p:nvPicPr>
        <p:blipFill>
          <a:blip r:embed="rId5"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777062" y="2393970"/>
            <a:ext cx="292327" cy="498166"/>
          </a:xfrm>
          <a:prstGeom prst="rect">
            <a:avLst/>
          </a:prstGeom>
          <a:noFill/>
          <a:ln>
            <a:noFill/>
          </a:ln>
          <a:extLst/>
        </p:spPr>
      </p:pic>
      <p:pic>
        <p:nvPicPr>
          <p:cNvPr id="31" name="Picture 14" descr="ICON_Person_Orange_Q408.png"/>
          <p:cNvPicPr>
            <a:picLocks noChangeAspect="1"/>
          </p:cNvPicPr>
          <p:nvPr/>
        </p:nvPicPr>
        <p:blipFill>
          <a:blip r:embed="rId6"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1276450" y="3356024"/>
            <a:ext cx="296363" cy="513734"/>
          </a:xfrm>
          <a:prstGeom prst="rect">
            <a:avLst/>
          </a:prstGeom>
          <a:noFill/>
          <a:ln>
            <a:noFill/>
          </a:ln>
          <a:extLst/>
        </p:spPr>
      </p:pic>
      <p:pic>
        <p:nvPicPr>
          <p:cNvPr id="32" name="Picture 15" descr="ICON_Person_LtBlue_Q408.png"/>
          <p:cNvPicPr>
            <a:picLocks noChangeAspect="1"/>
          </p:cNvPicPr>
          <p:nvPr/>
        </p:nvPicPr>
        <p:blipFill>
          <a:blip r:embed="rId7"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1268013" y="2393970"/>
            <a:ext cx="287714" cy="498166"/>
          </a:xfrm>
          <a:prstGeom prst="rect">
            <a:avLst/>
          </a:prstGeom>
          <a:noFill/>
          <a:ln>
            <a:noFill/>
          </a:ln>
          <a:extLst/>
        </p:spPr>
      </p:pic>
      <p:sp>
        <p:nvSpPr>
          <p:cNvPr id="33" name="TextBox 32"/>
          <p:cNvSpPr txBox="1"/>
          <p:nvPr/>
        </p:nvSpPr>
        <p:spPr>
          <a:xfrm>
            <a:off x="631724" y="2858062"/>
            <a:ext cx="479618" cy="261610"/>
          </a:xfrm>
          <a:prstGeom prst="rect">
            <a:avLst/>
          </a:prstGeom>
          <a:noFill/>
        </p:spPr>
        <p:txBody>
          <a:bodyPr wrap="none" rtlCol="0" anchor="ctr">
            <a:spAutoFit/>
          </a:bodyPr>
          <a:lstStyle/>
          <a:p>
            <a:pPr algn="l"/>
            <a:r>
              <a:rPr lang="en-US" sz="1100" dirty="0" smtClean="0">
                <a:solidFill>
                  <a:srgbClr val="333333"/>
                </a:solidFill>
                <a:latin typeface="+mn-lt"/>
                <a:ea typeface="+mn-ea"/>
              </a:rPr>
              <a:t>DBA</a:t>
            </a:r>
          </a:p>
        </p:txBody>
      </p:sp>
      <p:sp>
        <p:nvSpPr>
          <p:cNvPr id="34" name="TextBox 33"/>
          <p:cNvSpPr txBox="1"/>
          <p:nvPr/>
        </p:nvSpPr>
        <p:spPr>
          <a:xfrm>
            <a:off x="1044423" y="2858062"/>
            <a:ext cx="748923" cy="261610"/>
          </a:xfrm>
          <a:prstGeom prst="rect">
            <a:avLst/>
          </a:prstGeom>
          <a:noFill/>
        </p:spPr>
        <p:txBody>
          <a:bodyPr wrap="none" rtlCol="0" anchor="ctr">
            <a:spAutoFit/>
          </a:bodyPr>
          <a:lstStyle/>
          <a:p>
            <a:pPr algn="l"/>
            <a:r>
              <a:rPr lang="en-US" sz="1100" dirty="0" smtClean="0">
                <a:solidFill>
                  <a:srgbClr val="333333"/>
                </a:solidFill>
                <a:latin typeface="+mn-lt"/>
                <a:ea typeface="+mn-ea"/>
              </a:rPr>
              <a:t>App </a:t>
            </a:r>
            <a:r>
              <a:rPr lang="en-US" sz="1100" dirty="0" err="1" smtClean="0">
                <a:solidFill>
                  <a:srgbClr val="333333"/>
                </a:solidFill>
                <a:latin typeface="+mn-lt"/>
                <a:ea typeface="+mn-ea"/>
              </a:rPr>
              <a:t>Dev</a:t>
            </a:r>
            <a:endParaRPr lang="en-US" sz="1100" dirty="0" smtClean="0">
              <a:solidFill>
                <a:srgbClr val="333333"/>
              </a:solidFill>
              <a:latin typeface="+mn-lt"/>
              <a:ea typeface="+mn-ea"/>
            </a:endParaRPr>
          </a:p>
        </p:txBody>
      </p:sp>
      <p:sp>
        <p:nvSpPr>
          <p:cNvPr id="35" name="TextBox 34"/>
          <p:cNvSpPr txBox="1"/>
          <p:nvPr/>
        </p:nvSpPr>
        <p:spPr>
          <a:xfrm>
            <a:off x="1039413" y="3808722"/>
            <a:ext cx="738729" cy="261610"/>
          </a:xfrm>
          <a:prstGeom prst="rect">
            <a:avLst/>
          </a:prstGeom>
          <a:noFill/>
        </p:spPr>
        <p:txBody>
          <a:bodyPr wrap="none" rtlCol="0">
            <a:spAutoFit/>
          </a:bodyPr>
          <a:lstStyle/>
          <a:p>
            <a:pPr algn="l"/>
            <a:r>
              <a:rPr lang="en-US" sz="1100" dirty="0" smtClean="0">
                <a:solidFill>
                  <a:schemeClr val="tx1"/>
                </a:solidFill>
              </a:rPr>
              <a:t>IT Admin</a:t>
            </a:r>
            <a:endParaRPr lang="en-US" sz="1100" dirty="0" smtClean="0">
              <a:solidFill>
                <a:schemeClr val="tx1"/>
              </a:solidFill>
              <a:latin typeface="+mn-lt"/>
              <a:ea typeface="+mn-ea"/>
            </a:endParaRPr>
          </a:p>
        </p:txBody>
      </p:sp>
      <p:pic>
        <p:nvPicPr>
          <p:cNvPr id="36" name="Picture 13" descr="ICON_Storage_1up_Q308.png"/>
          <p:cNvPicPr>
            <a:picLocks noChangeAspect="1"/>
          </p:cNvPicPr>
          <p:nvPr/>
        </p:nvPicPr>
        <p:blipFill>
          <a:blip r:embed="rId8"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1619106" y="4171018"/>
            <a:ext cx="515563" cy="629784"/>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pic>
        <p:nvPicPr>
          <p:cNvPr id="37" name="Picture 13" descr="ICON_Storage_1up_Q308.png"/>
          <p:cNvPicPr>
            <a:picLocks noChangeAspect="1"/>
          </p:cNvPicPr>
          <p:nvPr/>
        </p:nvPicPr>
        <p:blipFill>
          <a:blip r:embed="rId8"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2303127" y="4171018"/>
            <a:ext cx="515563" cy="629784"/>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pic>
        <p:nvPicPr>
          <p:cNvPr id="38" name="Picture 13" descr="ICON_Storage_1up_Q308.png"/>
          <p:cNvPicPr>
            <a:picLocks noChangeAspect="1"/>
          </p:cNvPicPr>
          <p:nvPr/>
        </p:nvPicPr>
        <p:blipFill>
          <a:blip r:embed="rId8"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2987148" y="4171018"/>
            <a:ext cx="515563" cy="629784"/>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pic>
        <p:nvPicPr>
          <p:cNvPr id="39" name="Picture 13" descr="ICON_Storage_1up_Q308.png"/>
          <p:cNvPicPr>
            <a:picLocks noChangeAspect="1"/>
          </p:cNvPicPr>
          <p:nvPr/>
        </p:nvPicPr>
        <p:blipFill>
          <a:blip r:embed="rId8"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3671169" y="4171018"/>
            <a:ext cx="515563" cy="629784"/>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pic>
        <p:nvPicPr>
          <p:cNvPr id="40" name="Picture 13" descr="ICON_Storage_1up_Q308.png"/>
          <p:cNvPicPr>
            <a:picLocks noChangeAspect="1"/>
          </p:cNvPicPr>
          <p:nvPr/>
        </p:nvPicPr>
        <p:blipFill>
          <a:blip r:embed="rId8"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4355190" y="4171018"/>
            <a:ext cx="515563" cy="629784"/>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pic>
        <p:nvPicPr>
          <p:cNvPr id="41" name="Picture 13" descr="ICON_Storage_1up_Q308.png"/>
          <p:cNvPicPr>
            <a:picLocks noChangeAspect="1"/>
          </p:cNvPicPr>
          <p:nvPr/>
        </p:nvPicPr>
        <p:blipFill>
          <a:blip r:embed="rId8"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5723231" y="4156421"/>
            <a:ext cx="515563" cy="629784"/>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pic>
        <p:nvPicPr>
          <p:cNvPr id="42" name="Picture 13" descr="ICON_Storage_1up_Q308.png"/>
          <p:cNvPicPr>
            <a:picLocks noChangeAspect="1"/>
          </p:cNvPicPr>
          <p:nvPr/>
        </p:nvPicPr>
        <p:blipFill>
          <a:blip r:embed="rId8"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5065426" y="4177445"/>
            <a:ext cx="515563" cy="629784"/>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pic>
        <p:nvPicPr>
          <p:cNvPr id="43" name="Picture 13" descr="ICON_Storage_1up_Q308.png"/>
          <p:cNvPicPr>
            <a:picLocks noChangeAspect="1"/>
          </p:cNvPicPr>
          <p:nvPr/>
        </p:nvPicPr>
        <p:blipFill>
          <a:blip r:embed="rId8"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6416452" y="4165649"/>
            <a:ext cx="515563" cy="629784"/>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pic>
        <p:nvPicPr>
          <p:cNvPr id="44" name="Picture 13" descr="ICON_Storage_1up_Q308.png"/>
          <p:cNvPicPr>
            <a:picLocks noChangeAspect="1"/>
          </p:cNvPicPr>
          <p:nvPr/>
        </p:nvPicPr>
        <p:blipFill>
          <a:blip r:embed="rId8"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7784493" y="4151052"/>
            <a:ext cx="515563" cy="629784"/>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pic>
        <p:nvPicPr>
          <p:cNvPr id="45" name="Picture 13" descr="ICON_Storage_1up_Q308.png"/>
          <p:cNvPicPr>
            <a:picLocks noChangeAspect="1"/>
          </p:cNvPicPr>
          <p:nvPr/>
        </p:nvPicPr>
        <p:blipFill>
          <a:blip r:embed="rId8"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7126688" y="4172076"/>
            <a:ext cx="515563" cy="629784"/>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sp>
        <p:nvSpPr>
          <p:cNvPr id="70" name="TextBox 69"/>
          <p:cNvSpPr txBox="1"/>
          <p:nvPr/>
        </p:nvSpPr>
        <p:spPr>
          <a:xfrm>
            <a:off x="1741193" y="2487752"/>
            <a:ext cx="1196003" cy="523220"/>
          </a:xfrm>
          <a:prstGeom prst="rect">
            <a:avLst/>
          </a:prstGeom>
          <a:noFill/>
        </p:spPr>
        <p:txBody>
          <a:bodyPr wrap="none" rtlCol="0">
            <a:spAutoFit/>
          </a:bodyPr>
          <a:lstStyle/>
          <a:p>
            <a:pPr algn="ctr"/>
            <a:r>
              <a:rPr lang="en-US" sz="1400" i="1" dirty="0" smtClean="0">
                <a:solidFill>
                  <a:srgbClr val="333333"/>
                </a:solidFill>
              </a:rPr>
              <a:t>Automation</a:t>
            </a:r>
            <a:br>
              <a:rPr lang="en-US" sz="1400" i="1" dirty="0" smtClean="0">
                <a:solidFill>
                  <a:srgbClr val="333333"/>
                </a:solidFill>
              </a:rPr>
            </a:br>
            <a:r>
              <a:rPr lang="en-US" sz="1400" i="1" dirty="0" smtClean="0">
                <a:solidFill>
                  <a:srgbClr val="333333"/>
                </a:solidFill>
              </a:rPr>
              <a:t>Self-Service</a:t>
            </a:r>
          </a:p>
        </p:txBody>
      </p:sp>
      <p:sp>
        <p:nvSpPr>
          <p:cNvPr id="71" name="TextBox 70"/>
          <p:cNvSpPr txBox="1"/>
          <p:nvPr/>
        </p:nvSpPr>
        <p:spPr>
          <a:xfrm>
            <a:off x="1673626" y="3416879"/>
            <a:ext cx="1266046" cy="523220"/>
          </a:xfrm>
          <a:prstGeom prst="rect">
            <a:avLst/>
          </a:prstGeom>
          <a:noFill/>
        </p:spPr>
        <p:txBody>
          <a:bodyPr wrap="none" rtlCol="0">
            <a:spAutoFit/>
          </a:bodyPr>
          <a:lstStyle/>
          <a:p>
            <a:pPr algn="ctr"/>
            <a:r>
              <a:rPr lang="en-US" sz="1400" i="1" dirty="0" smtClean="0">
                <a:solidFill>
                  <a:schemeClr val="tx1"/>
                </a:solidFill>
              </a:rPr>
              <a:t>Policy Based</a:t>
            </a:r>
            <a:br>
              <a:rPr lang="en-US" sz="1400" i="1" dirty="0" smtClean="0">
                <a:solidFill>
                  <a:schemeClr val="tx1"/>
                </a:solidFill>
              </a:rPr>
            </a:br>
            <a:r>
              <a:rPr lang="en-US" sz="1400" i="1" dirty="0" smtClean="0">
                <a:solidFill>
                  <a:schemeClr val="tx1"/>
                </a:solidFill>
              </a:rPr>
              <a:t>Control</a:t>
            </a:r>
          </a:p>
        </p:txBody>
      </p:sp>
      <p:pic>
        <p:nvPicPr>
          <p:cNvPr id="72" name="Picture 13" descr="ICON_Storage_1up_Q308.png"/>
          <p:cNvPicPr>
            <a:picLocks noChangeAspect="1"/>
          </p:cNvPicPr>
          <p:nvPr/>
        </p:nvPicPr>
        <p:blipFill>
          <a:blip r:embed="rId8"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938951" y="4182307"/>
            <a:ext cx="515563" cy="629784"/>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pic>
        <p:nvPicPr>
          <p:cNvPr id="46" name="Picture 210" descr="ICON_Person_Q308"/>
          <p:cNvPicPr>
            <a:picLocks noChangeAspect="1" noChangeArrowheads="1"/>
          </p:cNvPicPr>
          <p:nvPr/>
        </p:nvPicPr>
        <p:blipFill>
          <a:blip r:embed="rId5"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748954" y="3375074"/>
            <a:ext cx="292327" cy="498166"/>
          </a:xfrm>
          <a:prstGeom prst="rect">
            <a:avLst/>
          </a:prstGeom>
          <a:noFill/>
          <a:ln>
            <a:noFill/>
          </a:ln>
          <a:extLst/>
        </p:spPr>
      </p:pic>
      <p:sp>
        <p:nvSpPr>
          <p:cNvPr id="47" name="TextBox 46"/>
          <p:cNvSpPr txBox="1"/>
          <p:nvPr/>
        </p:nvSpPr>
        <p:spPr>
          <a:xfrm>
            <a:off x="658413" y="3808722"/>
            <a:ext cx="479618" cy="261610"/>
          </a:xfrm>
          <a:prstGeom prst="rect">
            <a:avLst/>
          </a:prstGeom>
          <a:noFill/>
        </p:spPr>
        <p:txBody>
          <a:bodyPr wrap="none" rtlCol="0" anchor="ctr">
            <a:spAutoFit/>
          </a:bodyPr>
          <a:lstStyle/>
          <a:p>
            <a:pPr algn="l"/>
            <a:r>
              <a:rPr lang="en-US" sz="1100" dirty="0" smtClean="0">
                <a:solidFill>
                  <a:schemeClr val="tx1"/>
                </a:solidFill>
                <a:latin typeface="+mn-lt"/>
                <a:ea typeface="+mn-ea"/>
              </a:rPr>
              <a:t>DBA</a:t>
            </a:r>
          </a:p>
        </p:txBody>
      </p:sp>
      <p:pic>
        <p:nvPicPr>
          <p:cNvPr id="49" name="Picture 48" descr="app1.png"/>
          <p:cNvPicPr>
            <a:picLocks noChangeAspect="1"/>
          </p:cNvPicPr>
          <p:nvPr/>
        </p:nvPicPr>
        <p:blipFill>
          <a:blip r:embed="rId9" cstate="email">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1447800" y="685800"/>
            <a:ext cx="1128293" cy="754062"/>
          </a:xfrm>
          <a:prstGeom prst="rect">
            <a:avLst/>
          </a:prstGeom>
          <a:noFill/>
          <a:ln w="3175">
            <a:noFill/>
            <a:miter lim="800000"/>
            <a:headEnd/>
            <a:tailEnd/>
          </a:ln>
          <a:effectLst>
            <a:outerShdw blurRad="63500" sy="23000" kx="-1199993" algn="bl" rotWithShape="0">
              <a:srgbClr val="000000">
                <a:alpha val="20000"/>
              </a:srgbClr>
            </a:outerShdw>
          </a:effectLst>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Lst>
        </p:spPr>
      </p:pic>
      <p:pic>
        <p:nvPicPr>
          <p:cNvPr id="50" name="Picture 49" descr="app3.png"/>
          <p:cNvPicPr>
            <a:picLocks noChangeAspect="1"/>
          </p:cNvPicPr>
          <p:nvPr/>
        </p:nvPicPr>
        <p:blipFill>
          <a:blip r:embed="rId10" cstate="email">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5943600" y="685800"/>
            <a:ext cx="1136549" cy="758952"/>
          </a:xfrm>
          <a:prstGeom prst="rect">
            <a:avLst/>
          </a:prstGeom>
          <a:noFill/>
          <a:ln w="6350">
            <a:solidFill>
              <a:schemeClr val="tx2"/>
            </a:solidFill>
            <a:miter lim="800000"/>
            <a:headEnd/>
            <a:tailEnd/>
          </a:ln>
          <a:effectLst>
            <a:outerShdw blurRad="63500" sy="23000" kx="-1199993" algn="bl" rotWithShape="0">
              <a:srgbClr val="000000">
                <a:alpha val="20000"/>
              </a:srgbClr>
            </a:outerShdw>
          </a:effectLst>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Lst>
        </p:spPr>
      </p:pic>
      <p:pic>
        <p:nvPicPr>
          <p:cNvPr id="51" name="Picture 50" descr="desktop.png"/>
          <p:cNvPicPr>
            <a:picLocks noChangeAspect="1"/>
          </p:cNvPicPr>
          <p:nvPr/>
        </p:nvPicPr>
        <p:blipFill rotWithShape="1">
          <a:blip r:embed="rId11" cstate="print"/>
          <a:srcRect r="16480"/>
          <a:stretch/>
        </p:blipFill>
        <p:spPr>
          <a:xfrm>
            <a:off x="2362200" y="838200"/>
            <a:ext cx="1131669" cy="762000"/>
          </a:xfrm>
          <a:prstGeom prst="rect">
            <a:avLst/>
          </a:prstGeom>
          <a:effectLst>
            <a:outerShdw blurRad="76200" dir="18900000" sy="23000" kx="-1200000" algn="bl" rotWithShape="0">
              <a:prstClr val="black">
                <a:alpha val="20000"/>
              </a:prstClr>
            </a:outerShdw>
          </a:effectLst>
        </p:spPr>
      </p:pic>
      <p:pic>
        <p:nvPicPr>
          <p:cNvPr id="52" name="Picture 51" descr="app2.png"/>
          <p:cNvPicPr>
            <a:picLocks noChangeAspect="1"/>
          </p:cNvPicPr>
          <p:nvPr/>
        </p:nvPicPr>
        <p:blipFill>
          <a:blip r:embed="rId12" cstate="email">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6934200" y="838200"/>
            <a:ext cx="1135610" cy="758952"/>
          </a:xfrm>
          <a:prstGeom prst="rect">
            <a:avLst/>
          </a:prstGeom>
          <a:noFill/>
          <a:ln w="6350">
            <a:solidFill>
              <a:schemeClr val="tx2"/>
            </a:solidFill>
            <a:miter lim="800000"/>
            <a:headEnd/>
            <a:tailEnd/>
          </a:ln>
          <a:effectLst>
            <a:outerShdw blurRad="63500" sy="23000" kx="-1199993" algn="bl" rotWithShape="0">
              <a:srgbClr val="000000">
                <a:alpha val="20000"/>
              </a:srgbClr>
            </a:outerShdw>
          </a:effectLst>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Lst>
        </p:spPr>
      </p:pic>
      <p:sp>
        <p:nvSpPr>
          <p:cNvPr id="53" name="Oval 52"/>
          <p:cNvSpPr/>
          <p:nvPr/>
        </p:nvSpPr>
        <p:spPr bwMode="auto">
          <a:xfrm>
            <a:off x="1084690" y="1533159"/>
            <a:ext cx="3048001" cy="342900"/>
          </a:xfrm>
          <a:prstGeom prst="ellipse">
            <a:avLst/>
          </a:prstGeom>
          <a:noFill/>
          <a:ln>
            <a:noFill/>
            <a:headEnd/>
            <a:tailEnd/>
          </a:ln>
          <a:effectLst/>
        </p:spPr>
        <p:style>
          <a:lnRef idx="1">
            <a:schemeClr val="accent3"/>
          </a:lnRef>
          <a:fillRef idx="3">
            <a:schemeClr val="accent3"/>
          </a:fillRef>
          <a:effectRef idx="2">
            <a:schemeClr val="accent3"/>
          </a:effectRef>
          <a:fontRef idx="minor">
            <a:schemeClr val="lt1"/>
          </a:fontRef>
        </p:style>
        <p:txBody>
          <a:bodyPr wrap="none" lIns="0" tIns="0" rIns="0" bIns="0" anchor="ctr"/>
          <a:lstStyle/>
          <a:p>
            <a:pPr algn="ctr">
              <a:spcAft>
                <a:spcPct val="40000"/>
              </a:spcAft>
              <a:defRPr/>
            </a:pPr>
            <a:r>
              <a:rPr lang="en-US" sz="1400" dirty="0" smtClean="0">
                <a:solidFill>
                  <a:schemeClr val="accent3"/>
                </a:solidFill>
              </a:rPr>
              <a:t>Existing Applications</a:t>
            </a:r>
            <a:endParaRPr lang="en-US" sz="1400" dirty="0">
              <a:solidFill>
                <a:schemeClr val="accent3"/>
              </a:solidFill>
            </a:endParaRPr>
          </a:p>
        </p:txBody>
      </p:sp>
      <p:sp>
        <p:nvSpPr>
          <p:cNvPr id="54" name="TextBox 53"/>
          <p:cNvSpPr txBox="1"/>
          <p:nvPr/>
        </p:nvSpPr>
        <p:spPr bwMode="auto">
          <a:xfrm>
            <a:off x="6292102" y="1533159"/>
            <a:ext cx="1550168" cy="307777"/>
          </a:xfrm>
          <a:prstGeom prst="rect">
            <a:avLst/>
          </a:prstGeom>
          <a:noFill/>
        </p:spPr>
        <p:txBody>
          <a:bodyPr wrap="none">
            <a:spAutoFit/>
          </a:bodyPr>
          <a:lstStyle/>
          <a:p>
            <a:pPr>
              <a:spcAft>
                <a:spcPct val="40000"/>
              </a:spcAft>
              <a:defRPr/>
            </a:pPr>
            <a:r>
              <a:rPr lang="en-US" sz="1400" dirty="0" smtClean="0">
                <a:solidFill>
                  <a:schemeClr val="accent3"/>
                </a:solidFill>
                <a:latin typeface="+mn-lt"/>
                <a:ea typeface="+mn-ea"/>
                <a:cs typeface="+mn-cs"/>
              </a:rPr>
              <a:t>New Applications</a:t>
            </a:r>
            <a:endParaRPr lang="en-US" sz="1400" dirty="0">
              <a:solidFill>
                <a:schemeClr val="accent3"/>
              </a:solidFill>
              <a:latin typeface="+mn-lt"/>
              <a:ea typeface="+mn-ea"/>
              <a:cs typeface="+mn-cs"/>
            </a:endParaRPr>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9011588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linds(horizontal)">
                                      <p:cBhvr>
                                        <p:cTn id="10" dur="500"/>
                                        <p:tgtEl>
                                          <p:spTgt spid="2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linds(horizontal)">
                                      <p:cBhvr>
                                        <p:cTn id="13" dur="500"/>
                                        <p:tgtEl>
                                          <p:spTgt spid="23"/>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blinds(horizontal)">
                                      <p:cBhvr>
                                        <p:cTn id="16" dur="500"/>
                                        <p:tgtEl>
                                          <p:spTgt spid="24"/>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blinds(horizontal)">
                                      <p:cBhvr>
                                        <p:cTn id="19" dur="500"/>
                                        <p:tgtEl>
                                          <p:spTgt spid="25"/>
                                        </p:tgtEl>
                                      </p:cBhvr>
                                    </p:animEffect>
                                  </p:childTnLst>
                                </p:cTn>
                              </p:par>
                              <p:par>
                                <p:cTn id="20" presetID="3" presetClass="entr" presetSubtype="10" fill="hold"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blinds(horizontal)">
                                      <p:cBhvr>
                                        <p:cTn id="22" dur="500"/>
                                        <p:tgtEl>
                                          <p:spTgt spid="30"/>
                                        </p:tgtEl>
                                      </p:cBhvr>
                                    </p:animEffect>
                                  </p:childTnLst>
                                </p:cTn>
                              </p:par>
                              <p:par>
                                <p:cTn id="23" presetID="3" presetClass="entr" presetSubtype="10"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blinds(horizontal)">
                                      <p:cBhvr>
                                        <p:cTn id="25" dur="500"/>
                                        <p:tgtEl>
                                          <p:spTgt spid="32"/>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blinds(horizontal)">
                                      <p:cBhvr>
                                        <p:cTn id="28" dur="500"/>
                                        <p:tgtEl>
                                          <p:spTgt spid="33"/>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blinds(horizontal)">
                                      <p:cBhvr>
                                        <p:cTn id="31" dur="500"/>
                                        <p:tgtEl>
                                          <p:spTgt spid="34"/>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blinds(horizontal)">
                                      <p:cBhvr>
                                        <p:cTn id="34" dur="500"/>
                                        <p:tgtEl>
                                          <p:spTgt spid="70"/>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blinds(horizontal)">
                                      <p:cBhvr>
                                        <p:cTn id="39" dur="500"/>
                                        <p:tgtEl>
                                          <p:spTgt spid="6"/>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blinds(horizontal)">
                                      <p:cBhvr>
                                        <p:cTn id="42" dur="500"/>
                                        <p:tgtEl>
                                          <p:spTgt spid="26"/>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blinds(horizontal)">
                                      <p:cBhvr>
                                        <p:cTn id="45" dur="500"/>
                                        <p:tgtEl>
                                          <p:spTgt spid="27"/>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blinds(horizontal)">
                                      <p:cBhvr>
                                        <p:cTn id="48" dur="500"/>
                                        <p:tgtEl>
                                          <p:spTgt spid="28"/>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blinds(horizontal)">
                                      <p:cBhvr>
                                        <p:cTn id="51" dur="500"/>
                                        <p:tgtEl>
                                          <p:spTgt spid="29"/>
                                        </p:tgtEl>
                                      </p:cBhvr>
                                    </p:animEffect>
                                  </p:childTnLst>
                                </p:cTn>
                              </p:par>
                              <p:par>
                                <p:cTn id="52" presetID="3" presetClass="entr" presetSubtype="10" fill="hold"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blinds(horizontal)">
                                      <p:cBhvr>
                                        <p:cTn id="54" dur="500"/>
                                        <p:tgtEl>
                                          <p:spTgt spid="31"/>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blinds(horizontal)">
                                      <p:cBhvr>
                                        <p:cTn id="57" dur="500"/>
                                        <p:tgtEl>
                                          <p:spTgt spid="35"/>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71"/>
                                        </p:tgtEl>
                                        <p:attrNameLst>
                                          <p:attrName>style.visibility</p:attrName>
                                        </p:attrNameLst>
                                      </p:cBhvr>
                                      <p:to>
                                        <p:strVal val="visible"/>
                                      </p:to>
                                    </p:set>
                                    <p:animEffect transition="in" filter="blinds(horizontal)">
                                      <p:cBhvr>
                                        <p:cTn id="60" dur="500"/>
                                        <p:tgtEl>
                                          <p:spTgt spid="71"/>
                                        </p:tgtEl>
                                      </p:cBhvr>
                                    </p:animEffect>
                                  </p:childTnLst>
                                </p:cTn>
                              </p:par>
                              <p:par>
                                <p:cTn id="61" presetID="3" presetClass="entr" presetSubtype="10" fill="hold" nodeType="with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blinds(horizontal)">
                                      <p:cBhvr>
                                        <p:cTn id="63" dur="500"/>
                                        <p:tgtEl>
                                          <p:spTgt spid="46"/>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47"/>
                                        </p:tgtEl>
                                        <p:attrNameLst>
                                          <p:attrName>style.visibility</p:attrName>
                                        </p:attrNameLst>
                                      </p:cBhvr>
                                      <p:to>
                                        <p:strVal val="visible"/>
                                      </p:to>
                                    </p:set>
                                    <p:animEffect transition="in" filter="blinds(horizontal)">
                                      <p:cBhvr>
                                        <p:cTn id="66"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22" grpId="0" animBg="1"/>
      <p:bldP spid="23" grpId="0" animBg="1"/>
      <p:bldP spid="24" grpId="0" animBg="1"/>
      <p:bldP spid="25" grpId="0" animBg="1"/>
      <p:bldP spid="26" grpId="0" animBg="1"/>
      <p:bldP spid="27" grpId="0" animBg="1"/>
      <p:bldP spid="28" grpId="0" animBg="1"/>
      <p:bldP spid="29" grpId="0" animBg="1"/>
      <p:bldP spid="33" grpId="0"/>
      <p:bldP spid="34" grpId="0"/>
      <p:bldP spid="35" grpId="0"/>
      <p:bldP spid="70" grpId="0"/>
      <p:bldP spid="71" grpId="0"/>
      <p:bldP spid="47" grpId="0"/>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84" name="Title 1"/>
          <p:cNvSpPr>
            <a:spLocks noGrp="1"/>
          </p:cNvSpPr>
          <p:nvPr>
            <p:ph type="title"/>
          </p:nvPr>
        </p:nvSpPr>
        <p:spPr/>
        <p:txBody>
          <a:bodyPr/>
          <a:lstStyle/>
          <a:p>
            <a:r>
              <a:rPr lang="en-US" sz="2000" dirty="0" smtClean="0">
                <a:latin typeface="Arial" charset="0"/>
              </a:rPr>
              <a:t>Data Systems: Databases, file systems</a:t>
            </a:r>
          </a:p>
        </p:txBody>
      </p:sp>
      <p:grpSp>
        <p:nvGrpSpPr>
          <p:cNvPr id="2" name="Group 1"/>
          <p:cNvGrpSpPr/>
          <p:nvPr/>
        </p:nvGrpSpPr>
        <p:grpSpPr>
          <a:xfrm>
            <a:off x="304800" y="2438400"/>
            <a:ext cx="1828800" cy="1905001"/>
            <a:chOff x="2891317" y="1447800"/>
            <a:chExt cx="5503476" cy="4053425"/>
          </a:xfrm>
        </p:grpSpPr>
        <p:sp>
          <p:nvSpPr>
            <p:cNvPr id="38" name="Connector 22"/>
            <p:cNvSpPr/>
            <p:nvPr/>
          </p:nvSpPr>
          <p:spPr bwMode="auto">
            <a:xfrm>
              <a:off x="2935954" y="4736290"/>
              <a:ext cx="5446049" cy="764935"/>
            </a:xfrm>
            <a:prstGeom prst="roundRect">
              <a:avLst>
                <a:gd name="adj" fmla="val 7527"/>
              </a:avLst>
            </a:prstGeom>
            <a:gradFill>
              <a:gsLst>
                <a:gs pos="0">
                  <a:srgbClr val="0F388A"/>
                </a:gs>
                <a:gs pos="100000">
                  <a:srgbClr val="1564AB">
                    <a:alpha val="98824"/>
                  </a:srgbClr>
                </a:gs>
              </a:gsLst>
            </a:gradFill>
            <a:ln w="12700">
              <a:solidFill>
                <a:srgbClr val="1A448A"/>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nchorCtr="1"/>
            <a:lstStyle/>
            <a:p>
              <a:pPr algn="ctr">
                <a:lnSpc>
                  <a:spcPct val="85000"/>
                </a:lnSpc>
                <a:buClr>
                  <a:srgbClr val="000000"/>
                </a:buClr>
                <a:defRPr/>
              </a:pPr>
              <a:r>
                <a:rPr lang="en-US" sz="1050" b="1" dirty="0">
                  <a:solidFill>
                    <a:srgbClr val="FFFFFF"/>
                  </a:solidFill>
                </a:rPr>
                <a:t>Cloud Infrastructure</a:t>
              </a:r>
            </a:p>
          </p:txBody>
        </p:sp>
        <p:sp>
          <p:nvSpPr>
            <p:cNvPr id="40" name="Connector 23"/>
            <p:cNvSpPr/>
            <p:nvPr/>
          </p:nvSpPr>
          <p:spPr bwMode="auto">
            <a:xfrm>
              <a:off x="2917695" y="3931605"/>
              <a:ext cx="5477098" cy="668855"/>
            </a:xfrm>
            <a:prstGeom prst="roundRect">
              <a:avLst>
                <a:gd name="adj" fmla="val 9558"/>
              </a:avLst>
            </a:prstGeom>
            <a:solidFill>
              <a:schemeClr val="tx1">
                <a:lumMod val="50000"/>
                <a:lumOff val="50000"/>
              </a:schemeClr>
            </a:solidFill>
            <a:ln w="12700">
              <a:no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nchorCtr="1"/>
            <a:lstStyle/>
            <a:p>
              <a:pPr algn="ctr">
                <a:lnSpc>
                  <a:spcPct val="85000"/>
                </a:lnSpc>
                <a:buClr>
                  <a:srgbClr val="000000"/>
                </a:buClr>
                <a:defRPr/>
              </a:pPr>
              <a:r>
                <a:rPr lang="en-US" sz="1050" b="1" dirty="0" smtClean="0">
                  <a:solidFill>
                    <a:srgbClr val="FFFFFF"/>
                  </a:solidFill>
                </a:rPr>
                <a:t>Data Platform</a:t>
              </a:r>
              <a:endParaRPr lang="en-US" sz="1050" b="1" dirty="0">
                <a:solidFill>
                  <a:srgbClr val="FFFFFF"/>
                </a:solidFill>
              </a:endParaRPr>
            </a:p>
          </p:txBody>
        </p:sp>
        <p:sp>
          <p:nvSpPr>
            <p:cNvPr id="39" name="Connector 23"/>
            <p:cNvSpPr/>
            <p:nvPr/>
          </p:nvSpPr>
          <p:spPr bwMode="auto">
            <a:xfrm>
              <a:off x="2891317" y="2300259"/>
              <a:ext cx="5477098" cy="668855"/>
            </a:xfrm>
            <a:prstGeom prst="roundRect">
              <a:avLst>
                <a:gd name="adj" fmla="val 9558"/>
              </a:avLst>
            </a:prstGeom>
            <a:gradFill flip="none" rotWithShape="1">
              <a:gsLst>
                <a:gs pos="99000">
                  <a:srgbClr val="AAD26B"/>
                </a:gs>
                <a:gs pos="0">
                  <a:srgbClr val="6C9E3B"/>
                </a:gs>
              </a:gsLst>
              <a:lin ang="16200000" scaled="0"/>
              <a:tileRect/>
            </a:gradFill>
            <a:ln w="12700">
              <a:solidFill>
                <a:srgbClr val="689739"/>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nchorCtr="1"/>
            <a:lstStyle/>
            <a:p>
              <a:pPr algn="ctr">
                <a:lnSpc>
                  <a:spcPct val="85000"/>
                </a:lnSpc>
                <a:buClr>
                  <a:srgbClr val="000000"/>
                </a:buClr>
                <a:defRPr/>
              </a:pPr>
              <a:r>
                <a:rPr lang="en-US" sz="1050" b="1" dirty="0" smtClean="0">
                  <a:solidFill>
                    <a:srgbClr val="FFFFFF"/>
                  </a:solidFill>
                </a:rPr>
                <a:t>Developer</a:t>
              </a:r>
              <a:endParaRPr lang="en-US" sz="1050" b="1" dirty="0">
                <a:solidFill>
                  <a:srgbClr val="FFFFFF"/>
                </a:solidFill>
              </a:endParaRPr>
            </a:p>
          </p:txBody>
        </p:sp>
        <p:sp>
          <p:nvSpPr>
            <p:cNvPr id="27" name="Connector 23"/>
            <p:cNvSpPr/>
            <p:nvPr/>
          </p:nvSpPr>
          <p:spPr bwMode="auto">
            <a:xfrm>
              <a:off x="2895600" y="1447800"/>
              <a:ext cx="5477098" cy="668855"/>
            </a:xfrm>
            <a:prstGeom prst="roundRect">
              <a:avLst>
                <a:gd name="adj" fmla="val 9558"/>
              </a:avLst>
            </a:prstGeom>
            <a:gradFill flip="none" rotWithShape="1">
              <a:gsLst>
                <a:gs pos="99000">
                  <a:schemeClr val="accent5">
                    <a:lumMod val="40000"/>
                    <a:lumOff val="60000"/>
                  </a:schemeClr>
                </a:gs>
                <a:gs pos="0">
                  <a:schemeClr val="accent5">
                    <a:lumMod val="60000"/>
                    <a:lumOff val="40000"/>
                  </a:schemeClr>
                </a:gs>
              </a:gsLst>
              <a:lin ang="16200000" scaled="0"/>
              <a:tileRect/>
            </a:gradFill>
            <a:ln w="12700">
              <a:solidFill>
                <a:schemeClr val="accent5">
                  <a:lumMod val="60000"/>
                  <a:lumOff val="40000"/>
                </a:schemeClr>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nchorCtr="1"/>
            <a:lstStyle/>
            <a:p>
              <a:pPr algn="ctr">
                <a:lnSpc>
                  <a:spcPct val="85000"/>
                </a:lnSpc>
                <a:buClr>
                  <a:srgbClr val="000000"/>
                </a:buClr>
                <a:defRPr/>
              </a:pPr>
              <a:r>
                <a:rPr lang="en-US" sz="1050" b="1" dirty="0" smtClean="0">
                  <a:solidFill>
                    <a:schemeClr val="tx1">
                      <a:lumMod val="90000"/>
                      <a:lumOff val="10000"/>
                    </a:schemeClr>
                  </a:solidFill>
                </a:rPr>
                <a:t>Analytics Tools</a:t>
              </a:r>
              <a:endParaRPr lang="en-US" sz="1050" b="1" dirty="0">
                <a:solidFill>
                  <a:schemeClr val="tx1">
                    <a:lumMod val="90000"/>
                    <a:lumOff val="10000"/>
                  </a:schemeClr>
                </a:solidFill>
              </a:endParaRPr>
            </a:p>
          </p:txBody>
        </p:sp>
        <p:sp>
          <p:nvSpPr>
            <p:cNvPr id="46" name="Connector 23"/>
            <p:cNvSpPr/>
            <p:nvPr/>
          </p:nvSpPr>
          <p:spPr bwMode="auto">
            <a:xfrm>
              <a:off x="2895600" y="3124200"/>
              <a:ext cx="5477098" cy="668855"/>
            </a:xfrm>
            <a:prstGeom prst="roundRect">
              <a:avLst>
                <a:gd name="adj" fmla="val 9558"/>
              </a:avLst>
            </a:prstGeom>
            <a:gradFill flip="none" rotWithShape="1">
              <a:gsLst>
                <a:gs pos="99000">
                  <a:schemeClr val="accent2">
                    <a:lumMod val="60000"/>
                    <a:lumOff val="40000"/>
                  </a:schemeClr>
                </a:gs>
                <a:gs pos="0">
                  <a:schemeClr val="accent2">
                    <a:lumMod val="75000"/>
                  </a:schemeClr>
                </a:gs>
              </a:gsLst>
              <a:lin ang="16200000" scaled="0"/>
              <a:tileRect/>
            </a:gradFill>
            <a:ln w="12700">
              <a:solidFill>
                <a:schemeClr val="accent2">
                  <a:lumMod val="60000"/>
                  <a:lumOff val="40000"/>
                </a:schemeClr>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nchorCtr="1"/>
            <a:lstStyle/>
            <a:p>
              <a:pPr algn="ctr">
                <a:lnSpc>
                  <a:spcPct val="85000"/>
                </a:lnSpc>
                <a:buClr>
                  <a:srgbClr val="000000"/>
                </a:buClr>
                <a:defRPr/>
              </a:pPr>
              <a:r>
                <a:rPr lang="en-US" sz="1050" b="1" dirty="0" smtClean="0">
                  <a:solidFill>
                    <a:schemeClr val="tx1">
                      <a:lumMod val="75000"/>
                      <a:lumOff val="25000"/>
                    </a:schemeClr>
                  </a:solidFill>
                </a:rPr>
                <a:t>Databases</a:t>
              </a:r>
              <a:endParaRPr lang="en-US" sz="1050" b="1" dirty="0">
                <a:solidFill>
                  <a:schemeClr val="tx1">
                    <a:lumMod val="75000"/>
                    <a:lumOff val="25000"/>
                  </a:schemeClr>
                </a:solidFill>
              </a:endParaRPr>
            </a:p>
          </p:txBody>
        </p:sp>
      </p:grpSp>
      <p:sp>
        <p:nvSpPr>
          <p:cNvPr id="41" name="Rounded Rectangle 40"/>
          <p:cNvSpPr/>
          <p:nvPr/>
        </p:nvSpPr>
        <p:spPr bwMode="auto">
          <a:xfrm>
            <a:off x="3200400" y="3352800"/>
            <a:ext cx="1052212" cy="975185"/>
          </a:xfrm>
          <a:prstGeom prst="roundRect">
            <a:avLst>
              <a:gd name="adj" fmla="val 11209"/>
            </a:avLst>
          </a:prstGeom>
          <a:gradFill flip="none" rotWithShape="1">
            <a:gsLst>
              <a:gs pos="99000">
                <a:srgbClr val="AAD26B"/>
              </a:gs>
              <a:gs pos="0">
                <a:srgbClr val="6C9E3B"/>
              </a:gs>
            </a:gsLst>
            <a:lin ang="16200000" scaled="0"/>
            <a:tileRect/>
          </a:gradFill>
          <a:ln w="12700">
            <a:solidFill>
              <a:srgbClr val="689739"/>
            </a:solidFill>
            <a:headEnd type="none" w="med" len="med"/>
            <a:tailEnd type="none" w="med" len="med"/>
          </a:ln>
          <a:effectLst>
            <a:outerShdw blurRad="50800" dist="38100" dir="5400000" algn="t" rotWithShape="0">
              <a:schemeClr val="bg1">
                <a:lumMod val="50000"/>
                <a:lumOff val="50000"/>
                <a:alpha val="40000"/>
              </a:scheme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altLang="zh-CN" sz="1600" b="1" dirty="0" smtClean="0">
                <a:solidFill>
                  <a:srgbClr val="FFFFFF"/>
                </a:solidFill>
              </a:rPr>
              <a:t>File-system</a:t>
            </a:r>
            <a:endParaRPr lang="en-US" altLang="zh-CN" sz="1600" b="1" dirty="0">
              <a:solidFill>
                <a:srgbClr val="FFFFFF"/>
              </a:solidFill>
            </a:endParaRPr>
          </a:p>
        </p:txBody>
      </p:sp>
      <p:sp>
        <p:nvSpPr>
          <p:cNvPr id="43" name="Rounded Rectangle 42"/>
          <p:cNvSpPr/>
          <p:nvPr/>
        </p:nvSpPr>
        <p:spPr bwMode="auto">
          <a:xfrm>
            <a:off x="7315200" y="3352800"/>
            <a:ext cx="1066800" cy="990600"/>
          </a:xfrm>
          <a:prstGeom prst="roundRect">
            <a:avLst/>
          </a:prstGeom>
          <a:gradFill flip="none" rotWithShape="1">
            <a:gsLst>
              <a:gs pos="0">
                <a:schemeClr val="accent4">
                  <a:lumMod val="50000"/>
                </a:schemeClr>
              </a:gs>
              <a:gs pos="99000">
                <a:schemeClr val="accent4">
                  <a:lumMod val="75000"/>
                </a:schemeClr>
              </a:gs>
            </a:gsLst>
            <a:lin ang="16200000" scaled="0"/>
            <a:tileRect/>
          </a:gradFill>
          <a:ln w="12700">
            <a:solidFill>
              <a:schemeClr val="accent4">
                <a:lumMod val="75000"/>
              </a:schemeClr>
            </a:solidFill>
            <a:headEnd type="none" w="med" len="med"/>
            <a:tailEnd type="none" w="med" len="med"/>
          </a:ln>
          <a:effectLst>
            <a:outerShdw blurRad="50800" dist="38100" dir="5400000" algn="t" rotWithShape="0">
              <a:schemeClr val="bg1">
                <a:lumMod val="50000"/>
                <a:lumOff val="50000"/>
                <a:alpha val="40000"/>
              </a:scheme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altLang="zh-CN" sz="1600" b="1" dirty="0" smtClean="0">
                <a:solidFill>
                  <a:srgbClr val="FFFFFF"/>
                </a:solidFill>
              </a:rPr>
              <a:t>Big SQL</a:t>
            </a:r>
            <a:endParaRPr lang="en-US" altLang="zh-CN" sz="1600" b="1" dirty="0">
              <a:solidFill>
                <a:srgbClr val="FFFFFF"/>
              </a:solidFill>
            </a:endParaRPr>
          </a:p>
        </p:txBody>
      </p:sp>
      <p:sp>
        <p:nvSpPr>
          <p:cNvPr id="48" name="Rounded Rectangle 47"/>
          <p:cNvSpPr/>
          <p:nvPr/>
        </p:nvSpPr>
        <p:spPr bwMode="auto">
          <a:xfrm>
            <a:off x="4572000" y="3352800"/>
            <a:ext cx="1066800" cy="975183"/>
          </a:xfrm>
          <a:prstGeom prst="roundRect">
            <a:avLst/>
          </a:prstGeom>
          <a:gradFill flip="none" rotWithShape="1">
            <a:gsLst>
              <a:gs pos="1000">
                <a:schemeClr val="bg2">
                  <a:lumMod val="75000"/>
                </a:schemeClr>
              </a:gs>
              <a:gs pos="99000">
                <a:schemeClr val="tx1">
                  <a:lumMod val="25000"/>
                  <a:lumOff val="75000"/>
                </a:schemeClr>
              </a:gs>
            </a:gsLst>
            <a:lin ang="16200000" scaled="0"/>
            <a:tileRect/>
          </a:gradFill>
          <a:ln w="12700">
            <a:solidFill>
              <a:schemeClr val="tx1">
                <a:lumMod val="50000"/>
                <a:lumOff val="50000"/>
              </a:schemeClr>
            </a:solidFill>
            <a:headEnd type="none" w="med" len="med"/>
            <a:tailEnd type="none" w="med" len="med"/>
          </a:ln>
          <a:effectLst>
            <a:outerShdw blurRad="50800" dist="38100" dir="5400000" algn="t" rotWithShape="0">
              <a:schemeClr val="bg1">
                <a:lumMod val="50000"/>
                <a:lumOff val="50000"/>
                <a:alpha val="40000"/>
              </a:scheme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fontAlgn="auto">
              <a:spcBef>
                <a:spcPts val="0"/>
              </a:spcBef>
              <a:defRPr/>
            </a:pPr>
            <a:r>
              <a:rPr lang="en-US" sz="1600" b="1" dirty="0" smtClean="0">
                <a:solidFill>
                  <a:srgbClr val="FFFFFF"/>
                </a:solidFill>
              </a:rPr>
              <a:t>Large-Scale</a:t>
            </a:r>
          </a:p>
          <a:p>
            <a:pPr algn="ctr" fontAlgn="auto">
              <a:spcBef>
                <a:spcPts val="0"/>
              </a:spcBef>
              <a:defRPr/>
            </a:pPr>
            <a:r>
              <a:rPr lang="en-US" sz="1600" b="1" dirty="0" err="1" smtClean="0">
                <a:solidFill>
                  <a:srgbClr val="FFFFFF"/>
                </a:solidFill>
              </a:rPr>
              <a:t>NoSQL</a:t>
            </a:r>
            <a:endParaRPr lang="en-US" sz="1600" b="1" dirty="0">
              <a:solidFill>
                <a:srgbClr val="FFFFFF"/>
              </a:solidFill>
            </a:endParaRPr>
          </a:p>
        </p:txBody>
      </p:sp>
      <p:sp>
        <p:nvSpPr>
          <p:cNvPr id="49" name="Rounded Rectangle 48"/>
          <p:cNvSpPr/>
          <p:nvPr/>
        </p:nvSpPr>
        <p:spPr bwMode="auto">
          <a:xfrm>
            <a:off x="5943600" y="3352800"/>
            <a:ext cx="1066800" cy="975185"/>
          </a:xfrm>
          <a:prstGeom prst="roundRect">
            <a:avLst/>
          </a:prstGeom>
          <a:gradFill>
            <a:gsLst>
              <a:gs pos="0">
                <a:srgbClr val="C34B1B">
                  <a:alpha val="62000"/>
                </a:srgbClr>
              </a:gs>
              <a:gs pos="100000">
                <a:srgbClr val="E7893F"/>
              </a:gs>
            </a:gsLst>
          </a:gradFill>
          <a:ln w="12700">
            <a:solidFill>
              <a:schemeClr val="accent6"/>
            </a:solidFill>
            <a:headEnd type="none" w="med" len="med"/>
            <a:tailEnd type="none" w="med" len="med"/>
          </a:ln>
          <a:effectLst>
            <a:outerShdw blurRad="50800" dist="38100" dir="5400000" algn="t" rotWithShape="0">
              <a:schemeClr val="bg1">
                <a:lumMod val="50000"/>
                <a:lumOff val="50000"/>
                <a:alpha val="40000"/>
              </a:scheme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altLang="zh-CN" sz="1600" b="1" dirty="0" smtClean="0">
                <a:solidFill>
                  <a:srgbClr val="FFFFFF"/>
                </a:solidFill>
              </a:rPr>
              <a:t>In-Memory</a:t>
            </a:r>
            <a:endParaRPr lang="en-US" altLang="zh-CN" sz="1600" b="1" dirty="0">
              <a:solidFill>
                <a:srgbClr val="FFFFFF"/>
              </a:solidFill>
            </a:endParaRPr>
          </a:p>
        </p:txBody>
      </p:sp>
      <p:cxnSp>
        <p:nvCxnSpPr>
          <p:cNvPr id="56" name="Straight Arrow Connector 55"/>
          <p:cNvCxnSpPr/>
          <p:nvPr/>
        </p:nvCxnSpPr>
        <p:spPr bwMode="auto">
          <a:xfrm>
            <a:off x="3048000" y="2971800"/>
            <a:ext cx="5486400" cy="0"/>
          </a:xfrm>
          <a:prstGeom prst="straightConnector1">
            <a:avLst/>
          </a:prstGeom>
          <a:solidFill>
            <a:srgbClr val="0095D3"/>
          </a:solidFill>
          <a:ln w="76200" cap="flat" cmpd="sng" algn="ctr">
            <a:solidFill>
              <a:schemeClr val="accent4">
                <a:lumMod val="60000"/>
                <a:lumOff val="40000"/>
              </a:schemeClr>
            </a:solidFill>
            <a:prstDash val="solid"/>
            <a:round/>
            <a:headEnd type="arrow"/>
            <a:tailEnd type="arrow"/>
          </a:ln>
          <a:effectLst/>
        </p:spPr>
      </p:cxnSp>
      <p:sp>
        <p:nvSpPr>
          <p:cNvPr id="57" name="TextBox 56"/>
          <p:cNvSpPr txBox="1"/>
          <p:nvPr/>
        </p:nvSpPr>
        <p:spPr>
          <a:xfrm>
            <a:off x="3352800" y="2362200"/>
            <a:ext cx="1652916" cy="400110"/>
          </a:xfrm>
          <a:prstGeom prst="rect">
            <a:avLst/>
          </a:prstGeom>
          <a:noFill/>
        </p:spPr>
        <p:txBody>
          <a:bodyPr wrap="none" rtlCol="0">
            <a:spAutoFit/>
          </a:bodyPr>
          <a:lstStyle/>
          <a:p>
            <a:pPr algn="l"/>
            <a:r>
              <a:rPr lang="en-US" sz="2000" dirty="0" smtClean="0">
                <a:solidFill>
                  <a:srgbClr val="333333"/>
                </a:solidFill>
                <a:latin typeface="+mn-lt"/>
                <a:ea typeface="+mn-ea"/>
              </a:rPr>
              <a:t>Unstructured</a:t>
            </a:r>
          </a:p>
        </p:txBody>
      </p:sp>
      <p:sp>
        <p:nvSpPr>
          <p:cNvPr id="58" name="TextBox 57"/>
          <p:cNvSpPr txBox="1"/>
          <p:nvPr/>
        </p:nvSpPr>
        <p:spPr>
          <a:xfrm>
            <a:off x="6781800" y="2362200"/>
            <a:ext cx="1367883" cy="400110"/>
          </a:xfrm>
          <a:prstGeom prst="rect">
            <a:avLst/>
          </a:prstGeom>
          <a:noFill/>
        </p:spPr>
        <p:txBody>
          <a:bodyPr wrap="none" rtlCol="0">
            <a:spAutoFit/>
          </a:bodyPr>
          <a:lstStyle/>
          <a:p>
            <a:pPr algn="l"/>
            <a:r>
              <a:rPr lang="en-US" sz="2000" dirty="0">
                <a:solidFill>
                  <a:srgbClr val="333333"/>
                </a:solidFill>
              </a:rPr>
              <a:t>S</a:t>
            </a:r>
            <a:r>
              <a:rPr lang="en-US" sz="2000" dirty="0" smtClean="0">
                <a:solidFill>
                  <a:srgbClr val="333333"/>
                </a:solidFill>
                <a:latin typeface="+mn-lt"/>
                <a:ea typeface="+mn-ea"/>
              </a:rPr>
              <a:t>tructured</a:t>
            </a:r>
          </a:p>
        </p:txBody>
      </p:sp>
      <p:sp>
        <p:nvSpPr>
          <p:cNvPr id="8" name="Left Brace 7"/>
          <p:cNvSpPr/>
          <p:nvPr/>
        </p:nvSpPr>
        <p:spPr bwMode="auto">
          <a:xfrm>
            <a:off x="2133600" y="2133600"/>
            <a:ext cx="762000" cy="2590800"/>
          </a:xfrm>
          <a:prstGeom prst="leftBrace">
            <a:avLst/>
          </a:prstGeom>
          <a:noFill/>
          <a:ln w="76200" cap="flat" cmpd="sng" algn="ctr">
            <a:solidFill>
              <a:schemeClr val="accent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40000"/>
              </a:spcAft>
              <a:buClrTx/>
              <a:buSzTx/>
              <a:buFontTx/>
              <a:buNone/>
              <a:tabLst/>
            </a:pPr>
            <a:endParaRPr kumimoji="0" lang="en-US" sz="2400" b="0" i="0" u="none" strike="noStrike" cap="none" normalizeH="0" baseline="0" smtClean="0">
              <a:ln>
                <a:noFill/>
              </a:ln>
              <a:solidFill>
                <a:srgbClr val="0095D3"/>
              </a:solidFill>
              <a:effectLst/>
              <a:latin typeface="Arial" charset="0"/>
              <a:ea typeface="ＭＳ Ｐゴシック" pitchFamily="34" charset="-128"/>
            </a:endParaRPr>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91234495"/>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Big Shifts in Simplification and Optimization</a:t>
            </a:r>
            <a:endParaRPr lang="en-US" dirty="0"/>
          </a:p>
        </p:txBody>
      </p:sp>
      <p:grpSp>
        <p:nvGrpSpPr>
          <p:cNvPr id="74" name="Group 39"/>
          <p:cNvGrpSpPr>
            <a:grpSpLocks/>
          </p:cNvGrpSpPr>
          <p:nvPr/>
        </p:nvGrpSpPr>
        <p:grpSpPr bwMode="auto">
          <a:xfrm>
            <a:off x="3224213" y="1027113"/>
            <a:ext cx="2743200" cy="4052887"/>
            <a:chOff x="3224213" y="1027760"/>
            <a:chExt cx="2743200" cy="4051946"/>
          </a:xfrm>
        </p:grpSpPr>
        <p:sp>
          <p:nvSpPr>
            <p:cNvPr id="75" name="Rectangle 74"/>
            <p:cNvSpPr>
              <a:spLocks noChangeArrowheads="1"/>
            </p:cNvSpPr>
            <p:nvPr/>
          </p:nvSpPr>
          <p:spPr bwMode="auto">
            <a:xfrm>
              <a:off x="3278188" y="1710227"/>
              <a:ext cx="2651125" cy="3369479"/>
            </a:xfrm>
            <a:prstGeom prst="rect">
              <a:avLst/>
            </a:prstGeom>
            <a:gradFill rotWithShape="1">
              <a:gsLst>
                <a:gs pos="0">
                  <a:srgbClr val="E4E4E4"/>
                </a:gs>
                <a:gs pos="35001">
                  <a:srgbClr val="F2F2F2"/>
                </a:gs>
                <a:gs pos="100000">
                  <a:srgbClr val="FFFFFF"/>
                </a:gs>
              </a:gsLst>
              <a:lin ang="16200000" scaled="1"/>
            </a:gradFill>
            <a:ln w="9525">
              <a:solidFill>
                <a:srgbClr val="DBDBDB"/>
              </a:solidFill>
              <a:miter lim="800000"/>
              <a:headEnd/>
              <a:tailEnd/>
            </a:ln>
            <a:effectLst>
              <a:outerShdw blurRad="63500" sy="23000" kx="-1199993" algn="bl" rotWithShape="0">
                <a:srgbClr val="000000">
                  <a:alpha val="20000"/>
                </a:srgbClr>
              </a:outerShdw>
            </a:effectLst>
          </p:spPr>
          <p:txBody>
            <a:bodyPr lIns="182880" tIns="274320" bIns="0"/>
            <a:lstStyle/>
            <a:p>
              <a:pPr>
                <a:lnSpc>
                  <a:spcPct val="110000"/>
                </a:lnSpc>
                <a:spcAft>
                  <a:spcPct val="40000"/>
                </a:spcAft>
              </a:pPr>
              <a:r>
                <a:rPr lang="en-US" sz="1400" b="1">
                  <a:solidFill>
                    <a:schemeClr val="tx1"/>
                  </a:solidFill>
                </a:rPr>
                <a:t/>
              </a:r>
              <a:br>
                <a:rPr lang="en-US" sz="1400" b="1">
                  <a:solidFill>
                    <a:schemeClr val="tx1"/>
                  </a:solidFill>
                </a:rPr>
              </a:br>
              <a:endParaRPr lang="en-US" sz="1400" b="1">
                <a:solidFill>
                  <a:schemeClr val="tx1"/>
                </a:solidFill>
              </a:endParaRPr>
            </a:p>
          </p:txBody>
        </p:sp>
        <p:pic>
          <p:nvPicPr>
            <p:cNvPr id="76" name="Picture 211" descr="ICON_BarGraph_Q308"/>
            <p:cNvPicPr>
              <a:picLocks noChangeAspect="1" noChangeArrowheads="1"/>
            </p:cNvPicPr>
            <p:nvPr/>
          </p:nvPicPr>
          <p:blipFill>
            <a:blip r:embed="rId2" cstate="email">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4071938" y="2540296"/>
              <a:ext cx="1371600" cy="1977566"/>
            </a:xfrm>
            <a:prstGeom prst="rect">
              <a:avLst/>
            </a:prstGeom>
            <a:noFill/>
            <a:ln>
              <a:noFill/>
            </a:ln>
            <a:effectLst>
              <a:outerShdw blurRad="63500" dist="38100" dir="5400000" algn="t" rotWithShape="0">
                <a:srgbClr val="000000">
                  <a:alpha val="39999"/>
                </a:srgbClr>
              </a:outerShdw>
            </a:effectLst>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sp>
          <p:nvSpPr>
            <p:cNvPr id="77" name="Rounded Rectangle 76"/>
            <p:cNvSpPr/>
            <p:nvPr/>
          </p:nvSpPr>
          <p:spPr bwMode="auto">
            <a:xfrm>
              <a:off x="3224213" y="1027760"/>
              <a:ext cx="2743200" cy="1278201"/>
            </a:xfrm>
            <a:prstGeom prst="roundRect">
              <a:avLst>
                <a:gd name="adj" fmla="val 4730"/>
              </a:avLst>
            </a:prstGeom>
            <a:gradFill>
              <a:gsLst>
                <a:gs pos="0">
                  <a:schemeClr val="accent3">
                    <a:lumMod val="75000"/>
                  </a:schemeClr>
                </a:gs>
                <a:gs pos="35000">
                  <a:schemeClr val="accent1">
                    <a:lumMod val="75000"/>
                  </a:schemeClr>
                </a:gs>
                <a:gs pos="100000">
                  <a:schemeClr val="accent1"/>
                </a:gs>
              </a:gsLst>
            </a:gradFill>
            <a:ln w="12700">
              <a:solidFill>
                <a:srgbClr val="1A448A"/>
              </a:solidFill>
              <a:headEnd type="none" w="med" len="med"/>
              <a:tailEnd type="none" w="med" len="med"/>
            </a:ln>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tIns="182880" bIns="0"/>
            <a:lstStyle/>
            <a:p>
              <a:pPr algn="ctr">
                <a:lnSpc>
                  <a:spcPct val="85000"/>
                </a:lnSpc>
                <a:spcBef>
                  <a:spcPts val="600"/>
                </a:spcBef>
                <a:buClr>
                  <a:srgbClr val="000000"/>
                </a:buClr>
                <a:defRPr/>
              </a:pPr>
              <a:r>
                <a:rPr lang="en-US" sz="1600" b="1" dirty="0">
                  <a:solidFill>
                    <a:srgbClr val="FFFFFF"/>
                  </a:solidFill>
                </a:rPr>
                <a:t>2. Dramatically Lower Costs</a:t>
              </a:r>
              <a:br>
                <a:rPr lang="en-US" sz="1600" b="1" dirty="0">
                  <a:solidFill>
                    <a:srgbClr val="FFFFFF"/>
                  </a:solidFill>
                </a:rPr>
              </a:br>
              <a:r>
                <a:rPr lang="en-US" sz="1600" b="1" dirty="0">
                  <a:solidFill>
                    <a:srgbClr val="FFFFFF"/>
                  </a:solidFill>
                </a:rPr>
                <a:t/>
              </a:r>
              <a:br>
                <a:rPr lang="en-US" sz="1600" b="1" dirty="0">
                  <a:solidFill>
                    <a:srgbClr val="FFFFFF"/>
                  </a:solidFill>
                </a:rPr>
              </a:br>
              <a:r>
                <a:rPr lang="en-US" sz="1400" b="1" i="1" dirty="0">
                  <a:solidFill>
                    <a:srgbClr val="FFFFFF"/>
                  </a:solidFill>
                </a:rPr>
                <a:t>to redirect investment into value-add opportunities</a:t>
              </a:r>
            </a:p>
          </p:txBody>
        </p:sp>
      </p:grpSp>
      <p:grpSp>
        <p:nvGrpSpPr>
          <p:cNvPr id="78" name="Group 40"/>
          <p:cNvGrpSpPr>
            <a:grpSpLocks/>
          </p:cNvGrpSpPr>
          <p:nvPr/>
        </p:nvGrpSpPr>
        <p:grpSpPr bwMode="auto">
          <a:xfrm>
            <a:off x="6173788" y="1027113"/>
            <a:ext cx="2743200" cy="4052887"/>
            <a:chOff x="6173788" y="1027760"/>
            <a:chExt cx="2743200" cy="4051946"/>
          </a:xfrm>
        </p:grpSpPr>
        <p:sp>
          <p:nvSpPr>
            <p:cNvPr id="79" name="Rectangle 78"/>
            <p:cNvSpPr>
              <a:spLocks noChangeArrowheads="1"/>
            </p:cNvSpPr>
            <p:nvPr/>
          </p:nvSpPr>
          <p:spPr bwMode="auto">
            <a:xfrm>
              <a:off x="6210300" y="1710227"/>
              <a:ext cx="2651125" cy="3369479"/>
            </a:xfrm>
            <a:prstGeom prst="rect">
              <a:avLst/>
            </a:prstGeom>
            <a:gradFill rotWithShape="1">
              <a:gsLst>
                <a:gs pos="0">
                  <a:srgbClr val="E4E4E4"/>
                </a:gs>
                <a:gs pos="35001">
                  <a:srgbClr val="F2F2F2"/>
                </a:gs>
                <a:gs pos="100000">
                  <a:srgbClr val="FFFFFF"/>
                </a:gs>
              </a:gsLst>
              <a:lin ang="16200000" scaled="1"/>
            </a:gradFill>
            <a:ln w="9525">
              <a:solidFill>
                <a:srgbClr val="DBDBDB"/>
              </a:solidFill>
              <a:miter lim="800000"/>
              <a:headEnd/>
              <a:tailEnd/>
            </a:ln>
            <a:effectLst>
              <a:outerShdw blurRad="63500" sy="23000" kx="-1199993" algn="bl" rotWithShape="0">
                <a:srgbClr val="000000">
                  <a:alpha val="20000"/>
                </a:srgbClr>
              </a:outerShdw>
            </a:effectLst>
          </p:spPr>
          <p:txBody>
            <a:bodyPr lIns="182880" tIns="274320" bIns="0"/>
            <a:lstStyle/>
            <a:p>
              <a:pPr>
                <a:lnSpc>
                  <a:spcPct val="110000"/>
                </a:lnSpc>
                <a:spcAft>
                  <a:spcPct val="40000"/>
                </a:spcAft>
              </a:pPr>
              <a:r>
                <a:rPr lang="en-US" sz="1400" b="1">
                  <a:solidFill>
                    <a:schemeClr val="tx1"/>
                  </a:solidFill>
                </a:rPr>
                <a:t/>
              </a:r>
              <a:br>
                <a:rPr lang="en-US" sz="1400" b="1">
                  <a:solidFill>
                    <a:schemeClr val="tx1"/>
                  </a:solidFill>
                </a:rPr>
              </a:br>
              <a:endParaRPr lang="en-US" sz="1400" b="1">
                <a:solidFill>
                  <a:schemeClr val="tx1"/>
                </a:solidFill>
              </a:endParaRPr>
            </a:p>
          </p:txBody>
        </p:sp>
        <p:sp>
          <p:nvSpPr>
            <p:cNvPr id="80" name="Rounded Rectangle 79"/>
            <p:cNvSpPr/>
            <p:nvPr/>
          </p:nvSpPr>
          <p:spPr bwMode="auto">
            <a:xfrm>
              <a:off x="6173788" y="1027760"/>
              <a:ext cx="2743200" cy="1278201"/>
            </a:xfrm>
            <a:prstGeom prst="roundRect">
              <a:avLst>
                <a:gd name="adj" fmla="val 4731"/>
              </a:avLst>
            </a:prstGeom>
            <a:gradFill>
              <a:gsLst>
                <a:gs pos="0">
                  <a:srgbClr val="0F388A"/>
                </a:gs>
                <a:gs pos="100000">
                  <a:srgbClr val="1564AB">
                    <a:alpha val="98824"/>
                  </a:srgbClr>
                </a:gs>
              </a:gsLst>
            </a:gradFill>
            <a:ln w="12700">
              <a:solidFill>
                <a:srgbClr val="1A448A"/>
              </a:solidFill>
              <a:headEnd type="none" w="med" len="med"/>
              <a:tailEnd type="none" w="med" len="med"/>
            </a:ln>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tIns="182880"/>
            <a:lstStyle/>
            <a:p>
              <a:pPr algn="ctr">
                <a:lnSpc>
                  <a:spcPct val="85000"/>
                </a:lnSpc>
                <a:buClr>
                  <a:srgbClr val="000000"/>
                </a:buClr>
                <a:defRPr/>
              </a:pPr>
              <a:r>
                <a:rPr lang="en-US" sz="1600" b="1" dirty="0">
                  <a:solidFill>
                    <a:srgbClr val="FFFFFF"/>
                  </a:solidFill>
                </a:rPr>
                <a:t>3. Enable Flexible, Agile</a:t>
              </a:r>
              <a:br>
                <a:rPr lang="en-US" sz="1600" b="1" dirty="0">
                  <a:solidFill>
                    <a:srgbClr val="FFFFFF"/>
                  </a:solidFill>
                </a:rPr>
              </a:br>
              <a:r>
                <a:rPr lang="en-US" sz="1600" b="1" dirty="0">
                  <a:solidFill>
                    <a:srgbClr val="FFFFFF"/>
                  </a:solidFill>
                </a:rPr>
                <a:t>IT Service Delivery</a:t>
              </a:r>
              <a:br>
                <a:rPr lang="en-US" sz="1600" b="1" dirty="0">
                  <a:solidFill>
                    <a:srgbClr val="FFFFFF"/>
                  </a:solidFill>
                </a:rPr>
              </a:br>
              <a:r>
                <a:rPr lang="en-US" sz="1600" b="1" dirty="0">
                  <a:solidFill>
                    <a:srgbClr val="FFFFFF"/>
                  </a:solidFill>
                </a:rPr>
                <a:t/>
              </a:r>
              <a:br>
                <a:rPr lang="en-US" sz="1600" b="1" dirty="0">
                  <a:solidFill>
                    <a:srgbClr val="FFFFFF"/>
                  </a:solidFill>
                </a:rPr>
              </a:br>
              <a:r>
                <a:rPr lang="en-US" sz="1400" b="1" i="1" dirty="0">
                  <a:solidFill>
                    <a:srgbClr val="FFFFFF"/>
                  </a:solidFill>
                </a:rPr>
                <a:t>to meet and anticipate the needs of the business</a:t>
              </a:r>
            </a:p>
          </p:txBody>
        </p:sp>
        <p:pic>
          <p:nvPicPr>
            <p:cNvPr id="81" name="Picture 40" descr="ICON_Laptop_Q308"/>
            <p:cNvPicPr>
              <a:picLocks noChangeAspect="1" noChangeArrowheads="1"/>
            </p:cNvPicPr>
            <p:nvPr/>
          </p:nvPicPr>
          <p:blipFill>
            <a:blip r:embed="rId3" cstate="email">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6365875" y="4035913"/>
              <a:ext cx="787400" cy="863112"/>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pic>
          <p:nvPicPr>
            <p:cNvPr id="82" name="Picture 8" descr="C:\Users\testuser\AppData\Local\Temp\VMwareDnD\9829de2b\VMW_09Q3_ICON_CellPhone.png"/>
            <p:cNvPicPr>
              <a:picLocks noChangeAspect="1" noChangeArrowheads="1"/>
            </p:cNvPicPr>
            <p:nvPr/>
          </p:nvPicPr>
          <p:blipFill>
            <a:blip r:embed="rId4" cstate="email">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6506437" y="2425700"/>
              <a:ext cx="506276" cy="822325"/>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pic>
          <p:nvPicPr>
            <p:cNvPr id="83" name="Picture 42" descr="ICON_Desktop_Q308"/>
            <p:cNvPicPr>
              <a:picLocks noChangeAspect="1" noChangeArrowheads="1"/>
            </p:cNvPicPr>
            <p:nvPr/>
          </p:nvPicPr>
          <p:blipFill>
            <a:blip r:embed="rId5" cstate="email">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8029575" y="4128637"/>
              <a:ext cx="754901" cy="803725"/>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pic>
          <p:nvPicPr>
            <p:cNvPr id="84" name="Picture 11" descr="C:\Users\testuser\AppData\Local\Temp\VMwareDnD\982bde8c\VMW_09Q3_ICON_iPhone.png"/>
            <p:cNvPicPr>
              <a:picLocks noChangeAspect="1" noChangeArrowheads="1"/>
            </p:cNvPicPr>
            <p:nvPr/>
          </p:nvPicPr>
          <p:blipFill>
            <a:blip r:embed="rId6" cstate="email">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8118397" y="2551113"/>
              <a:ext cx="288270" cy="698500"/>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pic>
          <p:nvPicPr>
            <p:cNvPr id="85" name="Picture 27" descr="ICON_Cloud_Q308"/>
            <p:cNvPicPr>
              <a:picLocks noChangeAspect="1" noChangeArrowheads="1"/>
            </p:cNvPicPr>
            <p:nvPr/>
          </p:nvPicPr>
          <p:blipFill>
            <a:blip r:embed="rId7" cstate="email">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7035800" y="3235459"/>
              <a:ext cx="1117600" cy="711035"/>
            </a:xfrm>
            <a:prstGeom prst="rect">
              <a:avLst/>
            </a:prstGeom>
            <a:noFill/>
            <a:ln>
              <a:noFill/>
            </a:ln>
            <a:effectLst>
              <a:outerShdw blurRad="63500" dist="38100" dir="5400000" algn="t" rotWithShape="0">
                <a:srgbClr val="000000">
                  <a:alpha val="39999"/>
                </a:srgbClr>
              </a:outerShdw>
            </a:effectLst>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sp>
          <p:nvSpPr>
            <p:cNvPr id="86" name="Left-Right Arrow 85"/>
            <p:cNvSpPr/>
            <p:nvPr/>
          </p:nvSpPr>
          <p:spPr bwMode="auto">
            <a:xfrm rot="2585346">
              <a:off x="6888480" y="3163697"/>
              <a:ext cx="548640" cy="219456"/>
            </a:xfrm>
            <a:prstGeom prst="leftRightArrow">
              <a:avLst/>
            </a:prstGeom>
            <a:gradFill>
              <a:gsLst>
                <a:gs pos="0">
                  <a:srgbClr val="0F388A"/>
                </a:gs>
                <a:gs pos="100000">
                  <a:srgbClr val="1564AB">
                    <a:alpha val="98824"/>
                  </a:srgbClr>
                </a:gs>
              </a:gsLst>
            </a:gradFill>
            <a:ln w="12700">
              <a:solidFill>
                <a:srgbClr val="1A448A"/>
              </a:solidFill>
              <a:headEnd type="none" w="med" len="med"/>
              <a:tailEnd type="none" w="med" len="med"/>
            </a:ln>
            <a:effectLst/>
            <a:scene3d>
              <a:camera prst="orthographicFront"/>
              <a:lightRig rig="threePt" dir="t"/>
            </a:scene3d>
            <a:sp3d>
              <a:bevelT w="25400" h="12700"/>
            </a:sp3d>
          </p:spPr>
          <p:style>
            <a:lnRef idx="1">
              <a:schemeClr val="accent4"/>
            </a:lnRef>
            <a:fillRef idx="3">
              <a:schemeClr val="accent4"/>
            </a:fillRef>
            <a:effectRef idx="2">
              <a:schemeClr val="accent4"/>
            </a:effectRef>
            <a:fontRef idx="minor">
              <a:schemeClr val="lt1"/>
            </a:fontRef>
          </p:style>
          <p:txBody>
            <a:bodyPr anchor="ctr"/>
            <a:lstStyle/>
            <a:p>
              <a:pPr algn="ctr">
                <a:lnSpc>
                  <a:spcPct val="85000"/>
                </a:lnSpc>
                <a:buClr>
                  <a:srgbClr val="000000"/>
                </a:buClr>
                <a:defRPr/>
              </a:pPr>
              <a:endParaRPr lang="en-US" sz="1600" b="1">
                <a:solidFill>
                  <a:srgbClr val="FFFFFF"/>
                </a:solidFill>
              </a:endParaRPr>
            </a:p>
          </p:txBody>
        </p:sp>
        <p:sp>
          <p:nvSpPr>
            <p:cNvPr id="87" name="Left-Right Arrow 86"/>
            <p:cNvSpPr/>
            <p:nvPr/>
          </p:nvSpPr>
          <p:spPr bwMode="auto">
            <a:xfrm rot="18752684">
              <a:off x="7736786" y="3148276"/>
              <a:ext cx="548640" cy="219456"/>
            </a:xfrm>
            <a:prstGeom prst="leftRightArrow">
              <a:avLst/>
            </a:prstGeom>
            <a:gradFill>
              <a:gsLst>
                <a:gs pos="0">
                  <a:srgbClr val="0F388A"/>
                </a:gs>
                <a:gs pos="100000">
                  <a:srgbClr val="1564AB">
                    <a:alpha val="98824"/>
                  </a:srgbClr>
                </a:gs>
              </a:gsLst>
            </a:gradFill>
            <a:ln w="12700">
              <a:solidFill>
                <a:srgbClr val="1A448A"/>
              </a:solidFill>
              <a:headEnd type="none" w="med" len="med"/>
              <a:tailEnd type="none" w="med" len="med"/>
            </a:ln>
            <a:effectLst/>
            <a:scene3d>
              <a:camera prst="orthographicFront"/>
              <a:lightRig rig="threePt" dir="t"/>
            </a:scene3d>
            <a:sp3d>
              <a:bevelT w="25400" h="12700"/>
            </a:sp3d>
          </p:spPr>
          <p:style>
            <a:lnRef idx="1">
              <a:schemeClr val="accent4"/>
            </a:lnRef>
            <a:fillRef idx="3">
              <a:schemeClr val="accent4"/>
            </a:fillRef>
            <a:effectRef idx="2">
              <a:schemeClr val="accent4"/>
            </a:effectRef>
            <a:fontRef idx="minor">
              <a:schemeClr val="lt1"/>
            </a:fontRef>
          </p:style>
          <p:txBody>
            <a:bodyPr anchor="ctr"/>
            <a:lstStyle/>
            <a:p>
              <a:pPr algn="ctr">
                <a:lnSpc>
                  <a:spcPct val="85000"/>
                </a:lnSpc>
                <a:buClr>
                  <a:srgbClr val="000000"/>
                </a:buClr>
                <a:defRPr/>
              </a:pPr>
              <a:endParaRPr lang="en-US" sz="1600" b="1">
                <a:solidFill>
                  <a:srgbClr val="FFFFFF"/>
                </a:solidFill>
              </a:endParaRPr>
            </a:p>
          </p:txBody>
        </p:sp>
        <p:sp>
          <p:nvSpPr>
            <p:cNvPr id="88" name="Left-Right Arrow 87"/>
            <p:cNvSpPr/>
            <p:nvPr/>
          </p:nvSpPr>
          <p:spPr bwMode="auto">
            <a:xfrm rot="2997050">
              <a:off x="7755255" y="3841067"/>
              <a:ext cx="548640" cy="219456"/>
            </a:xfrm>
            <a:prstGeom prst="leftRightArrow">
              <a:avLst/>
            </a:prstGeom>
            <a:gradFill>
              <a:gsLst>
                <a:gs pos="0">
                  <a:srgbClr val="0F388A"/>
                </a:gs>
                <a:gs pos="100000">
                  <a:srgbClr val="1564AB">
                    <a:alpha val="98824"/>
                  </a:srgbClr>
                </a:gs>
              </a:gsLst>
            </a:gradFill>
            <a:ln w="12700">
              <a:solidFill>
                <a:srgbClr val="1A448A"/>
              </a:solidFill>
              <a:headEnd type="none" w="med" len="med"/>
              <a:tailEnd type="none" w="med" len="med"/>
            </a:ln>
            <a:effectLst/>
            <a:scene3d>
              <a:camera prst="orthographicFront"/>
              <a:lightRig rig="threePt" dir="t"/>
            </a:scene3d>
            <a:sp3d>
              <a:bevelT w="25400" h="12700"/>
            </a:sp3d>
          </p:spPr>
          <p:style>
            <a:lnRef idx="1">
              <a:schemeClr val="accent4"/>
            </a:lnRef>
            <a:fillRef idx="3">
              <a:schemeClr val="accent4"/>
            </a:fillRef>
            <a:effectRef idx="2">
              <a:schemeClr val="accent4"/>
            </a:effectRef>
            <a:fontRef idx="minor">
              <a:schemeClr val="lt1"/>
            </a:fontRef>
          </p:style>
          <p:txBody>
            <a:bodyPr anchor="ctr"/>
            <a:lstStyle/>
            <a:p>
              <a:pPr algn="ctr">
                <a:lnSpc>
                  <a:spcPct val="85000"/>
                </a:lnSpc>
                <a:buClr>
                  <a:srgbClr val="000000"/>
                </a:buClr>
                <a:defRPr/>
              </a:pPr>
              <a:endParaRPr lang="en-US" sz="1600" b="1">
                <a:solidFill>
                  <a:srgbClr val="FFFFFF"/>
                </a:solidFill>
              </a:endParaRPr>
            </a:p>
          </p:txBody>
        </p:sp>
        <p:sp>
          <p:nvSpPr>
            <p:cNvPr id="89" name="Left-Right Arrow 88"/>
            <p:cNvSpPr/>
            <p:nvPr/>
          </p:nvSpPr>
          <p:spPr bwMode="auto">
            <a:xfrm rot="18752684">
              <a:off x="6888480" y="3822651"/>
              <a:ext cx="548640" cy="222106"/>
            </a:xfrm>
            <a:prstGeom prst="leftRightArrow">
              <a:avLst>
                <a:gd name="adj1" fmla="val 54848"/>
                <a:gd name="adj2" fmla="val 46600"/>
              </a:avLst>
            </a:prstGeom>
            <a:gradFill>
              <a:gsLst>
                <a:gs pos="0">
                  <a:srgbClr val="0F388A"/>
                </a:gs>
                <a:gs pos="100000">
                  <a:srgbClr val="1564AB">
                    <a:alpha val="98824"/>
                  </a:srgbClr>
                </a:gs>
              </a:gsLst>
            </a:gradFill>
            <a:ln w="12700">
              <a:solidFill>
                <a:srgbClr val="1A448A"/>
              </a:solidFill>
              <a:headEnd type="none" w="med" len="med"/>
              <a:tailEnd type="none" w="med" len="med"/>
            </a:ln>
            <a:effectLst/>
            <a:scene3d>
              <a:camera prst="orthographicFront"/>
              <a:lightRig rig="threePt" dir="t"/>
            </a:scene3d>
            <a:sp3d>
              <a:bevelT w="25400" h="12700"/>
            </a:sp3d>
          </p:spPr>
          <p:style>
            <a:lnRef idx="1">
              <a:schemeClr val="accent4"/>
            </a:lnRef>
            <a:fillRef idx="3">
              <a:schemeClr val="accent4"/>
            </a:fillRef>
            <a:effectRef idx="2">
              <a:schemeClr val="accent4"/>
            </a:effectRef>
            <a:fontRef idx="minor">
              <a:schemeClr val="lt1"/>
            </a:fontRef>
          </p:style>
          <p:txBody>
            <a:bodyPr anchor="ctr"/>
            <a:lstStyle/>
            <a:p>
              <a:pPr algn="ctr">
                <a:lnSpc>
                  <a:spcPct val="85000"/>
                </a:lnSpc>
                <a:buClr>
                  <a:srgbClr val="000000"/>
                </a:buClr>
                <a:defRPr/>
              </a:pPr>
              <a:endParaRPr lang="en-US" sz="1600" b="1">
                <a:solidFill>
                  <a:srgbClr val="FFFFFF"/>
                </a:solidFill>
              </a:endParaRPr>
            </a:p>
          </p:txBody>
        </p:sp>
      </p:grpSp>
      <p:grpSp>
        <p:nvGrpSpPr>
          <p:cNvPr id="90" name="Group 46"/>
          <p:cNvGrpSpPr>
            <a:grpSpLocks/>
          </p:cNvGrpSpPr>
          <p:nvPr/>
        </p:nvGrpSpPr>
        <p:grpSpPr bwMode="auto">
          <a:xfrm>
            <a:off x="190500" y="1027113"/>
            <a:ext cx="2743200" cy="4052887"/>
            <a:chOff x="190500" y="1027760"/>
            <a:chExt cx="2743200" cy="4051946"/>
          </a:xfrm>
        </p:grpSpPr>
        <p:sp>
          <p:nvSpPr>
            <p:cNvPr id="91" name="Rectangle 90"/>
            <p:cNvSpPr>
              <a:spLocks noChangeArrowheads="1"/>
            </p:cNvSpPr>
            <p:nvPr/>
          </p:nvSpPr>
          <p:spPr bwMode="auto">
            <a:xfrm>
              <a:off x="242888" y="1710227"/>
              <a:ext cx="2652712" cy="3369479"/>
            </a:xfrm>
            <a:prstGeom prst="rect">
              <a:avLst/>
            </a:prstGeom>
            <a:gradFill rotWithShape="1">
              <a:gsLst>
                <a:gs pos="0">
                  <a:srgbClr val="E4E4E4"/>
                </a:gs>
                <a:gs pos="35001">
                  <a:srgbClr val="F2F2F2"/>
                </a:gs>
                <a:gs pos="100000">
                  <a:srgbClr val="FFFFFF"/>
                </a:gs>
              </a:gsLst>
              <a:lin ang="16200000" scaled="1"/>
            </a:gradFill>
            <a:ln w="9525">
              <a:solidFill>
                <a:srgbClr val="DBDBDB"/>
              </a:solidFill>
              <a:miter lim="800000"/>
              <a:headEnd/>
              <a:tailEnd/>
            </a:ln>
            <a:effectLst>
              <a:outerShdw blurRad="63500" sy="23000" kx="-1199993" algn="bl" rotWithShape="0">
                <a:srgbClr val="000000">
                  <a:alpha val="20000"/>
                </a:srgbClr>
              </a:outerShdw>
            </a:effectLst>
          </p:spPr>
          <p:txBody>
            <a:bodyPr lIns="182880" tIns="274320" bIns="0"/>
            <a:lstStyle/>
            <a:p>
              <a:pPr>
                <a:lnSpc>
                  <a:spcPct val="110000"/>
                </a:lnSpc>
                <a:spcAft>
                  <a:spcPct val="40000"/>
                </a:spcAft>
              </a:pPr>
              <a:r>
                <a:rPr lang="en-US" sz="1400" b="1">
                  <a:solidFill>
                    <a:schemeClr val="tx1"/>
                  </a:solidFill>
                </a:rPr>
                <a:t/>
              </a:r>
              <a:br>
                <a:rPr lang="en-US" sz="1400" b="1">
                  <a:solidFill>
                    <a:schemeClr val="tx1"/>
                  </a:solidFill>
                </a:rPr>
              </a:br>
              <a:endParaRPr lang="en-US" sz="1400" b="1">
                <a:solidFill>
                  <a:schemeClr val="tx1"/>
                </a:solidFill>
              </a:endParaRPr>
            </a:p>
            <a:p>
              <a:pPr>
                <a:lnSpc>
                  <a:spcPct val="110000"/>
                </a:lnSpc>
                <a:spcAft>
                  <a:spcPct val="40000"/>
                </a:spcAft>
              </a:pPr>
              <a:endParaRPr lang="en-US" sz="1400" b="1">
                <a:solidFill>
                  <a:schemeClr val="tx1"/>
                </a:solidFill>
              </a:endParaRPr>
            </a:p>
            <a:p>
              <a:pPr>
                <a:lnSpc>
                  <a:spcPct val="110000"/>
                </a:lnSpc>
                <a:spcAft>
                  <a:spcPct val="40000"/>
                </a:spcAft>
              </a:pPr>
              <a:endParaRPr lang="en-US" sz="1400" b="1">
                <a:solidFill>
                  <a:schemeClr val="tx1"/>
                </a:solidFill>
              </a:endParaRPr>
            </a:p>
          </p:txBody>
        </p:sp>
        <p:sp>
          <p:nvSpPr>
            <p:cNvPr id="92" name="Rounded Rectangle 91"/>
            <p:cNvSpPr/>
            <p:nvPr/>
          </p:nvSpPr>
          <p:spPr bwMode="auto">
            <a:xfrm>
              <a:off x="190500" y="1027760"/>
              <a:ext cx="2743200" cy="1279325"/>
            </a:xfrm>
            <a:prstGeom prst="roundRect">
              <a:avLst>
                <a:gd name="adj" fmla="val 3391"/>
              </a:avLst>
            </a:prstGeom>
            <a:gradFill>
              <a:gsLst>
                <a:gs pos="0">
                  <a:schemeClr val="accent1">
                    <a:lumMod val="75000"/>
                  </a:schemeClr>
                </a:gs>
                <a:gs pos="35000">
                  <a:schemeClr val="accent1"/>
                </a:gs>
                <a:gs pos="100000">
                  <a:schemeClr val="accent1">
                    <a:lumMod val="60000"/>
                    <a:lumOff val="40000"/>
                  </a:schemeClr>
                </a:gs>
              </a:gsLst>
            </a:gradFill>
            <a:ln w="12700">
              <a:solidFill>
                <a:schemeClr val="accent1">
                  <a:lumMod val="75000"/>
                </a:schemeClr>
              </a:solidFill>
              <a:headEnd type="none" w="med" len="med"/>
              <a:tailEnd type="none" w="med" len="med"/>
            </a:ln>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tIns="182880"/>
            <a:lstStyle/>
            <a:p>
              <a:pPr algn="ctr">
                <a:lnSpc>
                  <a:spcPct val="85000"/>
                </a:lnSpc>
                <a:buClr>
                  <a:srgbClr val="000000"/>
                </a:buClr>
                <a:defRPr/>
              </a:pPr>
              <a:r>
                <a:rPr lang="en-US" sz="1600" b="1" dirty="0">
                  <a:solidFill>
                    <a:srgbClr val="FFFFFF"/>
                  </a:solidFill>
                </a:rPr>
                <a:t>1. Reduce the Complexity</a:t>
              </a:r>
              <a:br>
                <a:rPr lang="en-US" sz="1600" b="1" dirty="0">
                  <a:solidFill>
                    <a:srgbClr val="FFFFFF"/>
                  </a:solidFill>
                </a:rPr>
              </a:br>
              <a:r>
                <a:rPr lang="en-US" sz="3000" b="1" dirty="0">
                  <a:solidFill>
                    <a:srgbClr val="FFFFFF"/>
                  </a:solidFill>
                </a:rPr>
                <a:t> </a:t>
              </a:r>
              <a:r>
                <a:rPr lang="en-US" sz="1600" b="1" dirty="0">
                  <a:solidFill>
                    <a:srgbClr val="FFFFFF"/>
                  </a:solidFill>
                </a:rPr>
                <a:t/>
              </a:r>
              <a:br>
                <a:rPr lang="en-US" sz="1600" b="1" dirty="0">
                  <a:solidFill>
                    <a:srgbClr val="FFFFFF"/>
                  </a:solidFill>
                </a:rPr>
              </a:br>
              <a:r>
                <a:rPr lang="en-US" sz="1400" b="1" i="1" dirty="0">
                  <a:solidFill>
                    <a:srgbClr val="FFFFFF"/>
                  </a:solidFill>
                  <a:sym typeface="Wingdings"/>
                </a:rPr>
                <a:t>to simplify operations</a:t>
              </a:r>
              <a:br>
                <a:rPr lang="en-US" sz="1400" b="1" i="1" dirty="0">
                  <a:solidFill>
                    <a:srgbClr val="FFFFFF"/>
                  </a:solidFill>
                  <a:sym typeface="Wingdings"/>
                </a:rPr>
              </a:br>
              <a:r>
                <a:rPr lang="en-US" sz="1400" b="1" i="1" dirty="0">
                  <a:solidFill>
                    <a:srgbClr val="FFFFFF"/>
                  </a:solidFill>
                  <a:sym typeface="Wingdings"/>
                </a:rPr>
                <a:t>and maintenance</a:t>
              </a:r>
              <a:endParaRPr lang="en-US" sz="1400" b="1" i="1" dirty="0">
                <a:solidFill>
                  <a:srgbClr val="FFFFFF"/>
                </a:solidFill>
              </a:endParaRPr>
            </a:p>
          </p:txBody>
        </p:sp>
        <p:grpSp>
          <p:nvGrpSpPr>
            <p:cNvPr id="93" name="Group 28"/>
            <p:cNvGrpSpPr>
              <a:grpSpLocks noChangeAspect="1"/>
            </p:cNvGrpSpPr>
            <p:nvPr/>
          </p:nvGrpSpPr>
          <p:grpSpPr bwMode="auto">
            <a:xfrm>
              <a:off x="412376" y="2610036"/>
              <a:ext cx="2309813" cy="2247900"/>
              <a:chOff x="2133600" y="1219200"/>
              <a:chExt cx="4619625" cy="4495800"/>
            </a:xfrm>
          </p:grpSpPr>
          <p:pic>
            <p:nvPicPr>
              <p:cNvPr id="94" name="Picture 7" descr="C:\Users\Abject-3D\Desktop\VMWare Files\FINAL diagrams\Basic Virtualization\3D PNGs\DGRM_Consolidation_Q108_4.png"/>
              <p:cNvPicPr>
                <a:picLocks noChangeAspect="1" noChangeArrowheads="1"/>
              </p:cNvPicPr>
              <p:nvPr/>
            </p:nvPicPr>
            <p:blipFill>
              <a:blip r:embed="rId8" cstate="email">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2133600" y="1219200"/>
                <a:ext cx="1466850" cy="2800350"/>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pic>
            <p:nvPicPr>
              <p:cNvPr id="95" name="Picture 8" descr="C:\Users\Abject-3D\Desktop\VMWare Files\FINAL diagrams\Basic Virtualization\3D PNGs\DGRM_Consolidation_Q108_3.png"/>
              <p:cNvPicPr>
                <a:picLocks noChangeAspect="1" noChangeArrowheads="1"/>
              </p:cNvPicPr>
              <p:nvPr/>
            </p:nvPicPr>
            <p:blipFill>
              <a:blip r:embed="rId9" cstate="email">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3779245" y="3122968"/>
                <a:ext cx="1000125" cy="676275"/>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pic>
            <p:nvPicPr>
              <p:cNvPr id="96" name="Picture 9" descr="C:\Users\Abject-3D\Desktop\VMWare Files\FINAL diagrams\Basic Virtualization\3D PNGs\DGRM_Consolidation_Q108_2.png"/>
              <p:cNvPicPr>
                <a:picLocks noChangeAspect="1" noChangeArrowheads="1"/>
              </p:cNvPicPr>
              <p:nvPr/>
            </p:nvPicPr>
            <p:blipFill>
              <a:blip r:embed="rId10" cstate="email">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4724400" y="4114800"/>
                <a:ext cx="2028825" cy="1600200"/>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pic>
            <p:nvPicPr>
              <p:cNvPr id="97" name="Picture 10" descr="C:\Users\Abject-3D\Desktop\VMWare Files\FINAL diagrams\Basic Virtualization\3D PNGs\DGRM_Consolidation_Q108_1.png"/>
              <p:cNvPicPr>
                <a:picLocks noChangeAspect="1" noChangeArrowheads="1"/>
              </p:cNvPicPr>
              <p:nvPr/>
            </p:nvPicPr>
            <p:blipFill>
              <a:blip r:embed="rId11" cstate="email">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4724400" y="3775880"/>
                <a:ext cx="2019300" cy="1476375"/>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pic>
            <p:nvPicPr>
              <p:cNvPr id="98" name="Picture 11" descr="C:\Users\Abject-3D\Desktop\VMWare Files\FINAL diagrams\Basic Virtualization\3D PNGs\DGRM_Consolidation_Q108_0.png"/>
              <p:cNvPicPr>
                <a:picLocks noChangeAspect="1" noChangeArrowheads="1"/>
              </p:cNvPicPr>
              <p:nvPr/>
            </p:nvPicPr>
            <p:blipFill>
              <a:blip r:embed="rId12" cstate="email">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4751553" y="3532496"/>
                <a:ext cx="1781175" cy="1343025"/>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grpSp>
      </p:gr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7821365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1000"/>
                                        <p:tgtEl>
                                          <p:spTgt spid="90"/>
                                        </p:tgtEl>
                                      </p:cBhvr>
                                    </p:animEffect>
                                    <p:anim calcmode="lin" valueType="num">
                                      <p:cBhvr>
                                        <p:cTn id="8" dur="1000" fill="hold"/>
                                        <p:tgtEl>
                                          <p:spTgt spid="90"/>
                                        </p:tgtEl>
                                        <p:attrNameLst>
                                          <p:attrName>ppt_x</p:attrName>
                                        </p:attrNameLst>
                                      </p:cBhvr>
                                      <p:tavLst>
                                        <p:tav tm="0">
                                          <p:val>
                                            <p:strVal val="#ppt_x"/>
                                          </p:val>
                                        </p:tav>
                                        <p:tav tm="100000">
                                          <p:val>
                                            <p:strVal val="#ppt_x"/>
                                          </p:val>
                                        </p:tav>
                                      </p:tavLst>
                                    </p:anim>
                                    <p:anim calcmode="lin" valueType="num">
                                      <p:cBhvr>
                                        <p:cTn id="9" dur="900" decel="100000" fill="hold"/>
                                        <p:tgtEl>
                                          <p:spTgt spid="9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74"/>
                                        </p:tgtEl>
                                        <p:attrNameLst>
                                          <p:attrName>style.visibility</p:attrName>
                                        </p:attrNameLst>
                                      </p:cBhvr>
                                      <p:to>
                                        <p:strVal val="visible"/>
                                      </p:to>
                                    </p:set>
                                    <p:animEffect transition="in" filter="fade">
                                      <p:cBhvr>
                                        <p:cTn id="14" dur="1000"/>
                                        <p:tgtEl>
                                          <p:spTgt spid="74"/>
                                        </p:tgtEl>
                                      </p:cBhvr>
                                    </p:animEffect>
                                    <p:anim calcmode="lin" valueType="num">
                                      <p:cBhvr>
                                        <p:cTn id="15" dur="1000" fill="hold"/>
                                        <p:tgtEl>
                                          <p:spTgt spid="74"/>
                                        </p:tgtEl>
                                        <p:attrNameLst>
                                          <p:attrName>ppt_x</p:attrName>
                                        </p:attrNameLst>
                                      </p:cBhvr>
                                      <p:tavLst>
                                        <p:tav tm="0">
                                          <p:val>
                                            <p:strVal val="#ppt_x"/>
                                          </p:val>
                                        </p:tav>
                                        <p:tav tm="100000">
                                          <p:val>
                                            <p:strVal val="#ppt_x"/>
                                          </p:val>
                                        </p:tav>
                                      </p:tavLst>
                                    </p:anim>
                                    <p:anim calcmode="lin" valueType="num">
                                      <p:cBhvr>
                                        <p:cTn id="16" dur="900" decel="100000" fill="hold"/>
                                        <p:tgtEl>
                                          <p:spTgt spid="74"/>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37" presetClass="entr" presetSubtype="0" fill="hold" nodeType="afterEffect">
                                  <p:stCondLst>
                                    <p:cond delay="0"/>
                                  </p:stCondLst>
                                  <p:childTnLst>
                                    <p:set>
                                      <p:cBhvr>
                                        <p:cTn id="20" dur="1" fill="hold">
                                          <p:stCondLst>
                                            <p:cond delay="0"/>
                                          </p:stCondLst>
                                        </p:cTn>
                                        <p:tgtEl>
                                          <p:spTgt spid="78"/>
                                        </p:tgtEl>
                                        <p:attrNameLst>
                                          <p:attrName>style.visibility</p:attrName>
                                        </p:attrNameLst>
                                      </p:cBhvr>
                                      <p:to>
                                        <p:strVal val="visible"/>
                                      </p:to>
                                    </p:set>
                                    <p:animEffect transition="in" filter="fade">
                                      <p:cBhvr>
                                        <p:cTn id="21" dur="1000"/>
                                        <p:tgtEl>
                                          <p:spTgt spid="78"/>
                                        </p:tgtEl>
                                      </p:cBhvr>
                                    </p:animEffect>
                                    <p:anim calcmode="lin" valueType="num">
                                      <p:cBhvr>
                                        <p:cTn id="22" dur="1000" fill="hold"/>
                                        <p:tgtEl>
                                          <p:spTgt spid="78"/>
                                        </p:tgtEl>
                                        <p:attrNameLst>
                                          <p:attrName>ppt_x</p:attrName>
                                        </p:attrNameLst>
                                      </p:cBhvr>
                                      <p:tavLst>
                                        <p:tav tm="0">
                                          <p:val>
                                            <p:strVal val="#ppt_x"/>
                                          </p:val>
                                        </p:tav>
                                        <p:tav tm="100000">
                                          <p:val>
                                            <p:strVal val="#ppt_x"/>
                                          </p:val>
                                        </p:tav>
                                      </p:tavLst>
                                    </p:anim>
                                    <p:anim calcmode="lin" valueType="num">
                                      <p:cBhvr>
                                        <p:cTn id="23" dur="900" decel="100000" fill="hold"/>
                                        <p:tgtEl>
                                          <p:spTgt spid="78"/>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 Databases and Data Stores for Big Data</a:t>
            </a:r>
            <a:endParaRPr lang="en-US" dirty="0"/>
          </a:p>
        </p:txBody>
      </p:sp>
      <p:sp>
        <p:nvSpPr>
          <p:cNvPr id="4" name="Rounded Rectangle 3"/>
          <p:cNvSpPr/>
          <p:nvPr/>
        </p:nvSpPr>
        <p:spPr bwMode="auto">
          <a:xfrm>
            <a:off x="1600200" y="1905000"/>
            <a:ext cx="1052212" cy="975185"/>
          </a:xfrm>
          <a:prstGeom prst="roundRect">
            <a:avLst>
              <a:gd name="adj" fmla="val 11209"/>
            </a:avLst>
          </a:prstGeom>
          <a:gradFill flip="none" rotWithShape="1">
            <a:gsLst>
              <a:gs pos="99000">
                <a:srgbClr val="AAD26B"/>
              </a:gs>
              <a:gs pos="0">
                <a:srgbClr val="6C9E3B"/>
              </a:gs>
            </a:gsLst>
            <a:lin ang="16200000" scaled="0"/>
            <a:tileRect/>
          </a:gradFill>
          <a:ln w="12700">
            <a:solidFill>
              <a:srgbClr val="689739"/>
            </a:solidFill>
            <a:headEnd type="none" w="med" len="med"/>
            <a:tailEnd type="none" w="med" len="med"/>
          </a:ln>
          <a:effectLst>
            <a:outerShdw blurRad="50800" dist="38100" dir="5400000" algn="t" rotWithShape="0">
              <a:schemeClr val="bg1">
                <a:lumMod val="50000"/>
                <a:lumOff val="50000"/>
                <a:alpha val="40000"/>
              </a:scheme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altLang="zh-CN" sz="1600" b="1" dirty="0" smtClean="0">
                <a:solidFill>
                  <a:srgbClr val="FFFFFF"/>
                </a:solidFill>
              </a:rPr>
              <a:t>File-system</a:t>
            </a:r>
            <a:endParaRPr lang="en-US" altLang="zh-CN" sz="1600" b="1" dirty="0">
              <a:solidFill>
                <a:srgbClr val="FFFFFF"/>
              </a:solidFill>
            </a:endParaRPr>
          </a:p>
        </p:txBody>
      </p:sp>
      <p:sp>
        <p:nvSpPr>
          <p:cNvPr id="5" name="Rounded Rectangle 4"/>
          <p:cNvSpPr/>
          <p:nvPr/>
        </p:nvSpPr>
        <p:spPr bwMode="auto">
          <a:xfrm>
            <a:off x="7162800" y="1905000"/>
            <a:ext cx="1066800" cy="990600"/>
          </a:xfrm>
          <a:prstGeom prst="roundRect">
            <a:avLst/>
          </a:prstGeom>
          <a:gradFill flip="none" rotWithShape="1">
            <a:gsLst>
              <a:gs pos="0">
                <a:schemeClr val="accent4">
                  <a:lumMod val="50000"/>
                </a:schemeClr>
              </a:gs>
              <a:gs pos="99000">
                <a:schemeClr val="accent4">
                  <a:lumMod val="75000"/>
                </a:schemeClr>
              </a:gs>
            </a:gsLst>
            <a:lin ang="16200000" scaled="0"/>
            <a:tileRect/>
          </a:gradFill>
          <a:ln w="12700">
            <a:solidFill>
              <a:schemeClr val="accent4">
                <a:lumMod val="75000"/>
              </a:schemeClr>
            </a:solidFill>
            <a:headEnd type="none" w="med" len="med"/>
            <a:tailEnd type="none" w="med" len="med"/>
          </a:ln>
          <a:effectLst>
            <a:outerShdw blurRad="50800" dist="38100" dir="5400000" algn="t" rotWithShape="0">
              <a:schemeClr val="bg1">
                <a:lumMod val="50000"/>
                <a:lumOff val="50000"/>
                <a:alpha val="40000"/>
              </a:scheme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altLang="zh-CN" sz="1600" b="1" dirty="0" smtClean="0">
                <a:solidFill>
                  <a:srgbClr val="FFFFFF"/>
                </a:solidFill>
              </a:rPr>
              <a:t>Big SQL</a:t>
            </a:r>
            <a:endParaRPr lang="en-US" altLang="zh-CN" sz="1600" b="1" dirty="0">
              <a:solidFill>
                <a:srgbClr val="FFFFFF"/>
              </a:solidFill>
            </a:endParaRPr>
          </a:p>
        </p:txBody>
      </p:sp>
      <p:sp>
        <p:nvSpPr>
          <p:cNvPr id="6" name="Rounded Rectangle 5"/>
          <p:cNvSpPr/>
          <p:nvPr/>
        </p:nvSpPr>
        <p:spPr bwMode="auto">
          <a:xfrm>
            <a:off x="3352800" y="1905000"/>
            <a:ext cx="1066800" cy="975183"/>
          </a:xfrm>
          <a:prstGeom prst="roundRect">
            <a:avLst/>
          </a:prstGeom>
          <a:gradFill flip="none" rotWithShape="1">
            <a:gsLst>
              <a:gs pos="1000">
                <a:schemeClr val="bg2">
                  <a:lumMod val="75000"/>
                </a:schemeClr>
              </a:gs>
              <a:gs pos="99000">
                <a:schemeClr val="tx1">
                  <a:lumMod val="25000"/>
                  <a:lumOff val="75000"/>
                </a:schemeClr>
              </a:gs>
            </a:gsLst>
            <a:lin ang="16200000" scaled="0"/>
            <a:tileRect/>
          </a:gradFill>
          <a:ln w="12700">
            <a:solidFill>
              <a:schemeClr val="tx1">
                <a:lumMod val="50000"/>
                <a:lumOff val="50000"/>
              </a:schemeClr>
            </a:solidFill>
            <a:headEnd type="none" w="med" len="med"/>
            <a:tailEnd type="none" w="med" len="med"/>
          </a:ln>
          <a:effectLst>
            <a:outerShdw blurRad="50800" dist="38100" dir="5400000" algn="t" rotWithShape="0">
              <a:schemeClr val="bg1">
                <a:lumMod val="50000"/>
                <a:lumOff val="50000"/>
                <a:alpha val="40000"/>
              </a:scheme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fontAlgn="auto">
              <a:spcBef>
                <a:spcPts val="0"/>
              </a:spcBef>
              <a:defRPr/>
            </a:pPr>
            <a:r>
              <a:rPr lang="en-US" sz="1600" b="1" dirty="0" smtClean="0">
                <a:solidFill>
                  <a:srgbClr val="FFFFFF"/>
                </a:solidFill>
              </a:rPr>
              <a:t>Large-Scale</a:t>
            </a:r>
          </a:p>
          <a:p>
            <a:pPr algn="ctr" fontAlgn="auto">
              <a:spcBef>
                <a:spcPts val="0"/>
              </a:spcBef>
              <a:defRPr/>
            </a:pPr>
            <a:r>
              <a:rPr lang="en-US" sz="1600" b="1" dirty="0" err="1" smtClean="0">
                <a:solidFill>
                  <a:srgbClr val="FFFFFF"/>
                </a:solidFill>
              </a:rPr>
              <a:t>NoSQL</a:t>
            </a:r>
            <a:endParaRPr lang="en-US" sz="1600" b="1" dirty="0">
              <a:solidFill>
                <a:srgbClr val="FFFFFF"/>
              </a:solidFill>
            </a:endParaRPr>
          </a:p>
        </p:txBody>
      </p:sp>
      <p:sp>
        <p:nvSpPr>
          <p:cNvPr id="7" name="Rounded Rectangle 6"/>
          <p:cNvSpPr/>
          <p:nvPr/>
        </p:nvSpPr>
        <p:spPr bwMode="auto">
          <a:xfrm>
            <a:off x="5257800" y="1905000"/>
            <a:ext cx="1066800" cy="975185"/>
          </a:xfrm>
          <a:prstGeom prst="roundRect">
            <a:avLst/>
          </a:prstGeom>
          <a:gradFill>
            <a:gsLst>
              <a:gs pos="0">
                <a:srgbClr val="C34B1B">
                  <a:alpha val="62000"/>
                </a:srgbClr>
              </a:gs>
              <a:gs pos="100000">
                <a:srgbClr val="E7893F"/>
              </a:gs>
            </a:gsLst>
          </a:gradFill>
          <a:ln w="12700">
            <a:solidFill>
              <a:schemeClr val="accent6"/>
            </a:solidFill>
            <a:headEnd type="none" w="med" len="med"/>
            <a:tailEnd type="none" w="med" len="med"/>
          </a:ln>
          <a:effectLst>
            <a:outerShdw blurRad="50800" dist="38100" dir="5400000" algn="t" rotWithShape="0">
              <a:schemeClr val="bg1">
                <a:lumMod val="50000"/>
                <a:lumOff val="50000"/>
                <a:alpha val="40000"/>
              </a:scheme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altLang="zh-CN" sz="1600" dirty="0" smtClean="0">
                <a:solidFill>
                  <a:srgbClr val="FFFFFF"/>
                </a:solidFill>
              </a:rPr>
              <a:t>In-Memory</a:t>
            </a:r>
            <a:endParaRPr lang="en-US" altLang="zh-CN" sz="1600" dirty="0">
              <a:solidFill>
                <a:srgbClr val="FFFFFF"/>
              </a:solidFill>
            </a:endParaRPr>
          </a:p>
        </p:txBody>
      </p:sp>
      <p:cxnSp>
        <p:nvCxnSpPr>
          <p:cNvPr id="10" name="Straight Arrow Connector 9"/>
          <p:cNvCxnSpPr/>
          <p:nvPr/>
        </p:nvCxnSpPr>
        <p:spPr bwMode="auto">
          <a:xfrm>
            <a:off x="1524000" y="1524000"/>
            <a:ext cx="6858000" cy="0"/>
          </a:xfrm>
          <a:prstGeom prst="straightConnector1">
            <a:avLst/>
          </a:prstGeom>
          <a:solidFill>
            <a:srgbClr val="0095D3"/>
          </a:solidFill>
          <a:ln w="76200" cap="flat" cmpd="sng" algn="ctr">
            <a:solidFill>
              <a:schemeClr val="accent4">
                <a:lumMod val="60000"/>
                <a:lumOff val="40000"/>
              </a:schemeClr>
            </a:solidFill>
            <a:prstDash val="solid"/>
            <a:round/>
            <a:headEnd type="arrow"/>
            <a:tailEnd type="arrow"/>
          </a:ln>
          <a:effectLst/>
        </p:spPr>
      </p:cxnSp>
      <p:sp>
        <p:nvSpPr>
          <p:cNvPr id="15" name="TextBox 14"/>
          <p:cNvSpPr txBox="1"/>
          <p:nvPr/>
        </p:nvSpPr>
        <p:spPr>
          <a:xfrm>
            <a:off x="1981200" y="914400"/>
            <a:ext cx="1652916" cy="400110"/>
          </a:xfrm>
          <a:prstGeom prst="rect">
            <a:avLst/>
          </a:prstGeom>
          <a:noFill/>
        </p:spPr>
        <p:txBody>
          <a:bodyPr wrap="none" rtlCol="0">
            <a:spAutoFit/>
          </a:bodyPr>
          <a:lstStyle/>
          <a:p>
            <a:pPr algn="l"/>
            <a:r>
              <a:rPr lang="en-US" sz="2000" dirty="0" smtClean="0">
                <a:solidFill>
                  <a:srgbClr val="333333"/>
                </a:solidFill>
                <a:latin typeface="+mn-lt"/>
                <a:ea typeface="+mn-ea"/>
              </a:rPr>
              <a:t>Unstructured</a:t>
            </a:r>
          </a:p>
        </p:txBody>
      </p:sp>
      <p:sp>
        <p:nvSpPr>
          <p:cNvPr id="16" name="TextBox 15"/>
          <p:cNvSpPr txBox="1"/>
          <p:nvPr/>
        </p:nvSpPr>
        <p:spPr>
          <a:xfrm>
            <a:off x="6324600" y="914400"/>
            <a:ext cx="1367883" cy="400110"/>
          </a:xfrm>
          <a:prstGeom prst="rect">
            <a:avLst/>
          </a:prstGeom>
          <a:noFill/>
        </p:spPr>
        <p:txBody>
          <a:bodyPr wrap="none" rtlCol="0">
            <a:spAutoFit/>
          </a:bodyPr>
          <a:lstStyle/>
          <a:p>
            <a:pPr algn="l"/>
            <a:r>
              <a:rPr lang="en-US" sz="2000" dirty="0">
                <a:solidFill>
                  <a:srgbClr val="333333"/>
                </a:solidFill>
              </a:rPr>
              <a:t>S</a:t>
            </a:r>
            <a:r>
              <a:rPr lang="en-US" sz="2000" dirty="0" smtClean="0">
                <a:solidFill>
                  <a:srgbClr val="333333"/>
                </a:solidFill>
                <a:latin typeface="+mn-lt"/>
                <a:ea typeface="+mn-ea"/>
              </a:rPr>
              <a:t>tructured</a:t>
            </a:r>
          </a:p>
        </p:txBody>
      </p:sp>
      <p:graphicFrame>
        <p:nvGraphicFramePr>
          <p:cNvPr id="17" name="Table 16"/>
          <p:cNvGraphicFramePr>
            <a:graphicFrameLocks noGrp="1"/>
          </p:cNvGraphicFramePr>
          <p:nvPr>
            <p:extLst>
              <p:ext uri="{D42A27DB-BD31-4B8C-83A1-F6EECF244321}">
                <p14:modId xmlns="" xmlns:p14="http://schemas.microsoft.com/office/powerpoint/2010/main" xmlns:p="http://schemas.openxmlformats.org/presentationml/2006/main" xmlns:r="http://schemas.openxmlformats.org/officeDocument/2006/relationships" xmlns:a="http://schemas.openxmlformats.org/drawingml/2006/main" val="4000819896"/>
              </p:ext>
            </p:extLst>
          </p:nvPr>
        </p:nvGraphicFramePr>
        <p:xfrm>
          <a:off x="381000" y="3429000"/>
          <a:ext cx="8382000" cy="2727960"/>
        </p:xfrm>
        <a:graphic>
          <a:graphicData uri="http://schemas.openxmlformats.org/drawingml/2006/table">
            <a:tbl>
              <a:tblPr firstRow="1" bandRow="1">
                <a:tableStyleId>{5C22544A-7EE6-4342-B048-85BDC9FD1C3A}</a:tableStyleId>
              </a:tblPr>
              <a:tblGrid>
                <a:gridCol w="969113"/>
                <a:gridCol w="1631624"/>
                <a:gridCol w="1964507"/>
                <a:gridCol w="1964507"/>
                <a:gridCol w="1852249"/>
              </a:tblGrid>
              <a:tr h="838200">
                <a:tc>
                  <a:txBody>
                    <a:bodyPr/>
                    <a:lstStyle/>
                    <a:p>
                      <a:pPr algn="ctr"/>
                      <a:r>
                        <a:rPr lang="en-US" sz="1400" b="0" dirty="0" smtClean="0"/>
                        <a:t>Types of Data</a:t>
                      </a:r>
                      <a:endParaRPr lang="en-US" sz="1400" b="0" dirty="0"/>
                    </a:p>
                  </a:txBody>
                  <a:tcPr anchor="ctr"/>
                </a:tc>
                <a:tc>
                  <a:txBody>
                    <a:bodyPr/>
                    <a:lstStyle/>
                    <a:p>
                      <a:r>
                        <a:rPr lang="en-US" sz="1400" b="0" dirty="0" smtClean="0"/>
                        <a:t>Log files, machine generated data, documents, device data, etc…</a:t>
                      </a:r>
                      <a:endParaRPr lang="en-US" sz="1400" b="0" dirty="0"/>
                    </a:p>
                  </a:txBody>
                  <a:tcPr anchor="ctr"/>
                </a:tc>
                <a:tc>
                  <a:txBody>
                    <a:bodyPr/>
                    <a:lstStyle/>
                    <a:p>
                      <a:r>
                        <a:rPr lang="en-US" sz="1400" b="0" dirty="0" smtClean="0"/>
                        <a:t>Loosely typed device data, records, events, statistics, complex relations/graphs</a:t>
                      </a:r>
                      <a:endParaRPr lang="en-US" sz="1400" b="0" dirty="0"/>
                    </a:p>
                  </a:txBody>
                  <a:tcPr anchor="ctr"/>
                </a:tc>
                <a:tc>
                  <a:txBody>
                    <a:bodyPr/>
                    <a:lstStyle/>
                    <a:p>
                      <a:r>
                        <a:rPr lang="en-US" sz="1400" b="0" dirty="0" smtClean="0"/>
                        <a:t>Structured, </a:t>
                      </a:r>
                      <a:r>
                        <a:rPr lang="en-US" sz="1400" b="0" dirty="0" err="1" smtClean="0"/>
                        <a:t>partitionable</a:t>
                      </a:r>
                      <a:r>
                        <a:rPr lang="en-US" sz="1400" b="0" baseline="0" dirty="0" smtClean="0"/>
                        <a:t> data</a:t>
                      </a:r>
                      <a:endParaRPr lang="en-US" sz="1400" b="0" dirty="0"/>
                    </a:p>
                  </a:txBody>
                  <a:tcPr anchor="ctr"/>
                </a:tc>
                <a:tc>
                  <a:txBody>
                    <a:bodyPr/>
                    <a:lstStyle/>
                    <a:p>
                      <a:r>
                        <a:rPr lang="en-US" sz="1400" b="0" dirty="0" smtClean="0"/>
                        <a:t>Structured data </a:t>
                      </a:r>
                      <a:endParaRPr lang="en-US" sz="1400" b="0" dirty="0"/>
                    </a:p>
                  </a:txBody>
                  <a:tcPr anchor="ctr"/>
                </a:tc>
              </a:tr>
              <a:tr h="838200">
                <a:tc>
                  <a:txBody>
                    <a:bodyPr/>
                    <a:lstStyle/>
                    <a:p>
                      <a:pPr algn="ctr"/>
                      <a:r>
                        <a:rPr lang="en-US" sz="1400" dirty="0" smtClean="0"/>
                        <a:t>Techno-</a:t>
                      </a:r>
                      <a:r>
                        <a:rPr lang="en-US" sz="1400" dirty="0" err="1" smtClean="0"/>
                        <a:t>logies</a:t>
                      </a:r>
                      <a:endParaRPr lang="en-US" sz="1400" dirty="0"/>
                    </a:p>
                  </a:txBody>
                  <a:tcPr anchor="ctr"/>
                </a:tc>
                <a:tc>
                  <a:txBody>
                    <a:bodyPr/>
                    <a:lstStyle/>
                    <a:p>
                      <a:r>
                        <a:rPr lang="en-US" sz="1400" dirty="0" smtClean="0"/>
                        <a:t>NAS, HDFS, Blob</a:t>
                      </a:r>
                      <a:r>
                        <a:rPr lang="en-US" sz="1400" baseline="0" dirty="0" smtClean="0"/>
                        <a:t> (S3, </a:t>
                      </a:r>
                      <a:r>
                        <a:rPr lang="en-US" sz="1400" baseline="0" dirty="0" err="1" smtClean="0"/>
                        <a:t>Atmos</a:t>
                      </a:r>
                      <a:r>
                        <a:rPr lang="en-US" sz="1400" baseline="0" dirty="0" smtClean="0"/>
                        <a:t>, etc..)</a:t>
                      </a:r>
                      <a:endParaRPr lang="en-US" sz="1400" dirty="0"/>
                    </a:p>
                  </a:txBody>
                  <a:tcPr anchor="ctr"/>
                </a:tc>
                <a:tc>
                  <a:txBody>
                    <a:bodyPr/>
                    <a:lstStyle/>
                    <a:p>
                      <a:r>
                        <a:rPr lang="en-US" sz="1400" dirty="0" smtClean="0"/>
                        <a:t>Cassandra, </a:t>
                      </a:r>
                      <a:r>
                        <a:rPr lang="en-US" sz="1400" dirty="0" err="1" smtClean="0"/>
                        <a:t>hBase</a:t>
                      </a:r>
                      <a:r>
                        <a:rPr lang="en-US" sz="1400" dirty="0" smtClean="0"/>
                        <a:t>,</a:t>
                      </a:r>
                      <a:r>
                        <a:rPr lang="en-US" sz="1400" baseline="0" dirty="0" smtClean="0"/>
                        <a:t> </a:t>
                      </a:r>
                      <a:r>
                        <a:rPr lang="en-US" sz="1400" baseline="0" dirty="0" err="1" smtClean="0"/>
                        <a:t>Voldemort</a:t>
                      </a:r>
                      <a:endParaRPr lang="en-US" sz="1400" dirty="0"/>
                    </a:p>
                  </a:txBody>
                  <a:tcPr anchor="ctr"/>
                </a:tc>
                <a:tc>
                  <a:txBody>
                    <a:bodyPr/>
                    <a:lstStyle/>
                    <a:p>
                      <a:r>
                        <a:rPr lang="en-US" sz="1400" dirty="0" err="1" smtClean="0"/>
                        <a:t>Gemfire</a:t>
                      </a:r>
                      <a:r>
                        <a:rPr lang="en-US" sz="1400" dirty="0" smtClean="0"/>
                        <a:t>, Redis, </a:t>
                      </a:r>
                      <a:r>
                        <a:rPr lang="en-US" sz="1400" dirty="0" err="1" smtClean="0"/>
                        <a:t>Membase</a:t>
                      </a:r>
                      <a:endParaRPr lang="en-US" sz="1400" dirty="0"/>
                    </a:p>
                  </a:txBody>
                  <a:tcPr anchor="ctr"/>
                </a:tc>
                <a:tc>
                  <a:txBody>
                    <a:bodyPr/>
                    <a:lstStyle/>
                    <a:p>
                      <a:r>
                        <a:rPr lang="en-US" sz="1400" dirty="0" err="1" smtClean="0"/>
                        <a:t>Greenplum</a:t>
                      </a:r>
                      <a:r>
                        <a:rPr lang="en-US" sz="1400" dirty="0" smtClean="0"/>
                        <a:t>, Sybase</a:t>
                      </a:r>
                      <a:r>
                        <a:rPr lang="en-US" sz="1400" baseline="0" dirty="0" smtClean="0"/>
                        <a:t> IQ, Aster Data, etc,.</a:t>
                      </a:r>
                      <a:endParaRPr lang="en-US" sz="1400" dirty="0"/>
                    </a:p>
                  </a:txBody>
                  <a:tcPr anchor="ctr"/>
                </a:tc>
              </a:tr>
              <a:tr h="838200">
                <a:tc>
                  <a:txBody>
                    <a:bodyPr/>
                    <a:lstStyle/>
                    <a:p>
                      <a:pPr algn="ctr"/>
                      <a:r>
                        <a:rPr lang="en-US" sz="1400" dirty="0" smtClean="0"/>
                        <a:t>Values</a:t>
                      </a:r>
                      <a:endParaRPr lang="en-US" sz="1400" dirty="0"/>
                    </a:p>
                  </a:txBody>
                  <a:tcPr anchor="ctr"/>
                </a:tc>
                <a:tc>
                  <a:txBody>
                    <a:bodyPr/>
                    <a:lstStyle/>
                    <a:p>
                      <a:r>
                        <a:rPr lang="en-US" sz="1400" dirty="0" smtClean="0"/>
                        <a:t>Store</a:t>
                      </a:r>
                      <a:r>
                        <a:rPr lang="en-US" sz="1400" baseline="0" dirty="0" smtClean="0"/>
                        <a:t> any data, easy to scale-out, can optimize for cost</a:t>
                      </a:r>
                      <a:endParaRPr lang="en-US" sz="1400" dirty="0"/>
                    </a:p>
                  </a:txBody>
                  <a:tcPr anchor="ctr"/>
                </a:tc>
                <a:tc>
                  <a:txBody>
                    <a:bodyPr/>
                    <a:lstStyle/>
                    <a:p>
                      <a:r>
                        <a:rPr lang="en-US" sz="1400" dirty="0" smtClean="0"/>
                        <a:t>Easy to scale-out, flexible and dynamic schema’s</a:t>
                      </a:r>
                      <a:endParaRPr lang="en-US" sz="1400" dirty="0"/>
                    </a:p>
                  </a:txBody>
                  <a:tcPr anchor="ctr"/>
                </a:tc>
                <a:tc>
                  <a:txBody>
                    <a:bodyPr/>
                    <a:lstStyle/>
                    <a:p>
                      <a:r>
                        <a:rPr lang="en-US" sz="1400" dirty="0" smtClean="0"/>
                        <a:t>High Throughput, low latency</a:t>
                      </a:r>
                      <a:endParaRPr lang="en-US" sz="1400" dirty="0"/>
                    </a:p>
                  </a:txBody>
                  <a:tcPr anchor="ctr"/>
                </a:tc>
                <a:tc>
                  <a:txBody>
                    <a:bodyPr/>
                    <a:lstStyle/>
                    <a:p>
                      <a:r>
                        <a:rPr lang="en-US" sz="1400" dirty="0" smtClean="0"/>
                        <a:t>High performance for repetitive</a:t>
                      </a:r>
                      <a:r>
                        <a:rPr lang="en-US" sz="1400" baseline="0" dirty="0" smtClean="0"/>
                        <a:t> queries. Ease of query language.</a:t>
                      </a:r>
                      <a:endParaRPr lang="en-US" sz="1400" dirty="0"/>
                    </a:p>
                  </a:txBody>
                  <a:tcPr anchor="ctr"/>
                </a:tc>
              </a:tr>
            </a:tbl>
          </a:graphicData>
        </a:graphic>
      </p:graphicFrame>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931828724"/>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2" name="Picture 21" descr="Hadoop_logo.jpg"/>
          <p:cNvPicPr>
            <a:picLocks noChangeAspect="1"/>
          </p:cNvPicPr>
          <p:nvPr/>
        </p:nvPicPr>
        <p:blipFill>
          <a:blip r:embed="rId2"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5867400" y="2362200"/>
            <a:ext cx="1879600" cy="1409700"/>
          </a:xfrm>
          <a:prstGeom prst="rect">
            <a:avLst/>
          </a:prstGeom>
        </p:spPr>
      </p:pic>
      <p:sp>
        <p:nvSpPr>
          <p:cNvPr id="2" name="Title 1"/>
          <p:cNvSpPr>
            <a:spLocks noGrp="1"/>
          </p:cNvSpPr>
          <p:nvPr>
            <p:ph type="title"/>
          </p:nvPr>
        </p:nvSpPr>
        <p:spPr/>
        <p:txBody>
          <a:bodyPr/>
          <a:lstStyle/>
          <a:p>
            <a:r>
              <a:rPr lang="en-US" dirty="0" smtClean="0"/>
              <a:t>Simplified Developer Experience through </a:t>
            </a:r>
            <a:r>
              <a:rPr lang="en-US" dirty="0" err="1" smtClean="0"/>
              <a:t>PaaS</a:t>
            </a:r>
            <a:endParaRPr lang="en-US" dirty="0"/>
          </a:p>
        </p:txBody>
      </p:sp>
      <p:grpSp>
        <p:nvGrpSpPr>
          <p:cNvPr id="4" name="Group 3"/>
          <p:cNvGrpSpPr/>
          <p:nvPr/>
        </p:nvGrpSpPr>
        <p:grpSpPr>
          <a:xfrm>
            <a:off x="228600" y="2514600"/>
            <a:ext cx="1828800" cy="1905001"/>
            <a:chOff x="2891317" y="1447800"/>
            <a:chExt cx="5503476" cy="4053425"/>
          </a:xfrm>
        </p:grpSpPr>
        <p:sp>
          <p:nvSpPr>
            <p:cNvPr id="5" name="Connector 22"/>
            <p:cNvSpPr/>
            <p:nvPr/>
          </p:nvSpPr>
          <p:spPr bwMode="auto">
            <a:xfrm>
              <a:off x="2935954" y="4736290"/>
              <a:ext cx="5446049" cy="764935"/>
            </a:xfrm>
            <a:prstGeom prst="roundRect">
              <a:avLst>
                <a:gd name="adj" fmla="val 7527"/>
              </a:avLst>
            </a:prstGeom>
            <a:gradFill>
              <a:gsLst>
                <a:gs pos="0">
                  <a:srgbClr val="0F388A"/>
                </a:gs>
                <a:gs pos="100000">
                  <a:srgbClr val="1564AB">
                    <a:alpha val="98824"/>
                  </a:srgbClr>
                </a:gs>
              </a:gsLst>
            </a:gradFill>
            <a:ln w="12700">
              <a:solidFill>
                <a:srgbClr val="1A448A"/>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nchorCtr="1"/>
            <a:lstStyle/>
            <a:p>
              <a:pPr algn="ctr">
                <a:lnSpc>
                  <a:spcPct val="85000"/>
                </a:lnSpc>
                <a:buClr>
                  <a:srgbClr val="000000"/>
                </a:buClr>
                <a:defRPr/>
              </a:pPr>
              <a:r>
                <a:rPr lang="en-US" sz="1050" b="1" dirty="0">
                  <a:solidFill>
                    <a:srgbClr val="FFFFFF"/>
                  </a:solidFill>
                </a:rPr>
                <a:t>Cloud Infrastructure</a:t>
              </a:r>
            </a:p>
          </p:txBody>
        </p:sp>
        <p:sp>
          <p:nvSpPr>
            <p:cNvPr id="6" name="Connector 23"/>
            <p:cNvSpPr/>
            <p:nvPr/>
          </p:nvSpPr>
          <p:spPr bwMode="auto">
            <a:xfrm>
              <a:off x="2917695" y="3931605"/>
              <a:ext cx="5477098" cy="668855"/>
            </a:xfrm>
            <a:prstGeom prst="roundRect">
              <a:avLst>
                <a:gd name="adj" fmla="val 9558"/>
              </a:avLst>
            </a:prstGeom>
            <a:solidFill>
              <a:schemeClr val="tx1">
                <a:lumMod val="50000"/>
                <a:lumOff val="50000"/>
              </a:schemeClr>
            </a:solidFill>
            <a:ln w="12700">
              <a:no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nchorCtr="1"/>
            <a:lstStyle/>
            <a:p>
              <a:pPr algn="ctr">
                <a:lnSpc>
                  <a:spcPct val="85000"/>
                </a:lnSpc>
                <a:buClr>
                  <a:srgbClr val="000000"/>
                </a:buClr>
                <a:defRPr/>
              </a:pPr>
              <a:r>
                <a:rPr lang="en-US" sz="1050" b="1" dirty="0" smtClean="0">
                  <a:solidFill>
                    <a:srgbClr val="FFFFFF"/>
                  </a:solidFill>
                </a:rPr>
                <a:t>Data Platform</a:t>
              </a:r>
              <a:endParaRPr lang="en-US" sz="1050" b="1" dirty="0">
                <a:solidFill>
                  <a:srgbClr val="FFFFFF"/>
                </a:solidFill>
              </a:endParaRPr>
            </a:p>
          </p:txBody>
        </p:sp>
        <p:sp>
          <p:nvSpPr>
            <p:cNvPr id="7" name="Connector 23"/>
            <p:cNvSpPr/>
            <p:nvPr/>
          </p:nvSpPr>
          <p:spPr bwMode="auto">
            <a:xfrm>
              <a:off x="2891317" y="2300259"/>
              <a:ext cx="5477098" cy="668855"/>
            </a:xfrm>
            <a:prstGeom prst="roundRect">
              <a:avLst>
                <a:gd name="adj" fmla="val 9558"/>
              </a:avLst>
            </a:prstGeom>
            <a:gradFill flip="none" rotWithShape="1">
              <a:gsLst>
                <a:gs pos="99000">
                  <a:srgbClr val="AAD26B"/>
                </a:gs>
                <a:gs pos="0">
                  <a:srgbClr val="6C9E3B"/>
                </a:gs>
              </a:gsLst>
              <a:lin ang="16200000" scaled="0"/>
              <a:tileRect/>
            </a:gradFill>
            <a:ln w="12700">
              <a:solidFill>
                <a:srgbClr val="689739"/>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nchorCtr="1"/>
            <a:lstStyle/>
            <a:p>
              <a:pPr algn="ctr">
                <a:lnSpc>
                  <a:spcPct val="85000"/>
                </a:lnSpc>
                <a:buClr>
                  <a:srgbClr val="000000"/>
                </a:buClr>
                <a:defRPr/>
              </a:pPr>
              <a:r>
                <a:rPr lang="en-US" sz="1050" b="1" dirty="0" smtClean="0">
                  <a:solidFill>
                    <a:srgbClr val="FFFFFF"/>
                  </a:solidFill>
                </a:rPr>
                <a:t>Developer</a:t>
              </a:r>
              <a:endParaRPr lang="en-US" sz="1050" b="1" dirty="0">
                <a:solidFill>
                  <a:srgbClr val="FFFFFF"/>
                </a:solidFill>
              </a:endParaRPr>
            </a:p>
          </p:txBody>
        </p:sp>
        <p:sp>
          <p:nvSpPr>
            <p:cNvPr id="8" name="Connector 23"/>
            <p:cNvSpPr/>
            <p:nvPr/>
          </p:nvSpPr>
          <p:spPr bwMode="auto">
            <a:xfrm>
              <a:off x="2895600" y="1447800"/>
              <a:ext cx="5477098" cy="668855"/>
            </a:xfrm>
            <a:prstGeom prst="roundRect">
              <a:avLst>
                <a:gd name="adj" fmla="val 9558"/>
              </a:avLst>
            </a:prstGeom>
            <a:gradFill flip="none" rotWithShape="1">
              <a:gsLst>
                <a:gs pos="99000">
                  <a:schemeClr val="accent5">
                    <a:lumMod val="40000"/>
                    <a:lumOff val="60000"/>
                  </a:schemeClr>
                </a:gs>
                <a:gs pos="0">
                  <a:schemeClr val="accent5">
                    <a:lumMod val="60000"/>
                    <a:lumOff val="40000"/>
                  </a:schemeClr>
                </a:gs>
              </a:gsLst>
              <a:lin ang="16200000" scaled="0"/>
              <a:tileRect/>
            </a:gradFill>
            <a:ln w="12700">
              <a:solidFill>
                <a:schemeClr val="accent5">
                  <a:lumMod val="60000"/>
                  <a:lumOff val="40000"/>
                </a:schemeClr>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nchorCtr="1"/>
            <a:lstStyle/>
            <a:p>
              <a:pPr algn="ctr">
                <a:lnSpc>
                  <a:spcPct val="85000"/>
                </a:lnSpc>
                <a:buClr>
                  <a:srgbClr val="000000"/>
                </a:buClr>
                <a:defRPr/>
              </a:pPr>
              <a:r>
                <a:rPr lang="en-US" sz="1050" b="1" dirty="0" smtClean="0">
                  <a:solidFill>
                    <a:schemeClr val="tx1">
                      <a:lumMod val="90000"/>
                      <a:lumOff val="10000"/>
                    </a:schemeClr>
                  </a:solidFill>
                </a:rPr>
                <a:t>Analytics Tools</a:t>
              </a:r>
              <a:endParaRPr lang="en-US" sz="1050" b="1" dirty="0">
                <a:solidFill>
                  <a:schemeClr val="tx1">
                    <a:lumMod val="90000"/>
                    <a:lumOff val="10000"/>
                  </a:schemeClr>
                </a:solidFill>
              </a:endParaRPr>
            </a:p>
          </p:txBody>
        </p:sp>
        <p:sp>
          <p:nvSpPr>
            <p:cNvPr id="9" name="Connector 23"/>
            <p:cNvSpPr/>
            <p:nvPr/>
          </p:nvSpPr>
          <p:spPr bwMode="auto">
            <a:xfrm>
              <a:off x="2895600" y="3124200"/>
              <a:ext cx="5477098" cy="668855"/>
            </a:xfrm>
            <a:prstGeom prst="roundRect">
              <a:avLst>
                <a:gd name="adj" fmla="val 9558"/>
              </a:avLst>
            </a:prstGeom>
            <a:gradFill flip="none" rotWithShape="1">
              <a:gsLst>
                <a:gs pos="99000">
                  <a:schemeClr val="accent2">
                    <a:lumMod val="60000"/>
                    <a:lumOff val="40000"/>
                  </a:schemeClr>
                </a:gs>
                <a:gs pos="0">
                  <a:schemeClr val="accent2">
                    <a:lumMod val="75000"/>
                  </a:schemeClr>
                </a:gs>
              </a:gsLst>
              <a:lin ang="16200000" scaled="0"/>
              <a:tileRect/>
            </a:gradFill>
            <a:ln w="12700">
              <a:solidFill>
                <a:schemeClr val="accent2">
                  <a:lumMod val="60000"/>
                  <a:lumOff val="40000"/>
                </a:schemeClr>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nchorCtr="1"/>
            <a:lstStyle/>
            <a:p>
              <a:pPr algn="ctr">
                <a:lnSpc>
                  <a:spcPct val="85000"/>
                </a:lnSpc>
                <a:buClr>
                  <a:srgbClr val="000000"/>
                </a:buClr>
                <a:defRPr/>
              </a:pPr>
              <a:r>
                <a:rPr lang="en-US" sz="1050" b="1" dirty="0" smtClean="0">
                  <a:solidFill>
                    <a:schemeClr val="tx1">
                      <a:lumMod val="75000"/>
                      <a:lumOff val="25000"/>
                    </a:schemeClr>
                  </a:solidFill>
                </a:rPr>
                <a:t>Databases</a:t>
              </a:r>
              <a:endParaRPr lang="en-US" sz="1050" b="1" dirty="0">
                <a:solidFill>
                  <a:schemeClr val="tx1">
                    <a:lumMod val="75000"/>
                    <a:lumOff val="25000"/>
                  </a:schemeClr>
                </a:solidFill>
              </a:endParaRPr>
            </a:p>
          </p:txBody>
        </p:sp>
      </p:grpSp>
      <p:sp>
        <p:nvSpPr>
          <p:cNvPr id="17" name="Left Brace 16"/>
          <p:cNvSpPr/>
          <p:nvPr/>
        </p:nvSpPr>
        <p:spPr bwMode="auto">
          <a:xfrm>
            <a:off x="1905000" y="1752600"/>
            <a:ext cx="762000" cy="2895600"/>
          </a:xfrm>
          <a:prstGeom prst="leftBrace">
            <a:avLst/>
          </a:prstGeom>
          <a:noFill/>
          <a:ln w="76200" cap="flat" cmpd="sng" algn="ctr">
            <a:solidFill>
              <a:schemeClr val="accent4">
                <a:lumMod val="60000"/>
                <a:lumOff val="40000"/>
              </a:schemeClr>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40000"/>
              </a:spcAft>
              <a:buClrTx/>
              <a:buSzTx/>
              <a:buFontTx/>
              <a:buNone/>
              <a:tabLst/>
            </a:pPr>
            <a:endParaRPr kumimoji="0" lang="en-US" sz="2400" b="0" i="0" u="none" strike="noStrike" cap="none" normalizeH="0" baseline="0" smtClean="0">
              <a:ln>
                <a:noFill/>
              </a:ln>
              <a:solidFill>
                <a:srgbClr val="0095D3"/>
              </a:solidFill>
              <a:effectLst/>
              <a:latin typeface="Arial" charset="0"/>
              <a:ea typeface="ＭＳ Ｐゴシック" pitchFamily="34" charset="-128"/>
            </a:endParaRPr>
          </a:p>
        </p:txBody>
      </p:sp>
      <p:pic>
        <p:nvPicPr>
          <p:cNvPr id="18" name="Picture 4" descr="springLogoNew"/>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3200400" y="1447800"/>
            <a:ext cx="1476375" cy="914400"/>
          </a:xfrm>
          <a:prstGeom prst="rect">
            <a:avLst/>
          </a:prstGeom>
          <a:noFill/>
          <a:ln w="28575">
            <a:noFill/>
            <a:miter lim="800000"/>
            <a:headEnd/>
            <a:tailEnd/>
          </a:ln>
        </p:spPr>
      </p:pic>
      <p:pic>
        <p:nvPicPr>
          <p:cNvPr id="19" name="Picture 8" descr="http://www.python.org/community/logos/python-logo-master-v3-TM.png"/>
          <p:cNvPicPr>
            <a:picLocks noChangeAspect="1" noChangeArrowheads="1"/>
          </p:cNvPicPr>
          <p:nvPr/>
        </p:nvPicPr>
        <p:blipFill rotWithShape="1">
          <a:blip r:embed="rId4" cstate="screen">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a:ext>
            </a:extLst>
          </a:blip>
          <a:srcRect/>
          <a:stretch/>
        </p:blipFill>
        <p:spPr bwMode="auto">
          <a:xfrm>
            <a:off x="4876800" y="1600200"/>
            <a:ext cx="1888990" cy="609600"/>
          </a:xfrm>
          <a:prstGeom prst="rect">
            <a:avLst/>
          </a:prstGeom>
          <a:noFill/>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Lst>
        </p:spPr>
      </p:pic>
      <p:sp>
        <p:nvSpPr>
          <p:cNvPr id="20" name="Connector 23"/>
          <p:cNvSpPr/>
          <p:nvPr/>
        </p:nvSpPr>
        <p:spPr bwMode="auto">
          <a:xfrm>
            <a:off x="3124200" y="3886200"/>
            <a:ext cx="4953000" cy="609600"/>
          </a:xfrm>
          <a:prstGeom prst="roundRect">
            <a:avLst>
              <a:gd name="adj" fmla="val 9558"/>
            </a:avLst>
          </a:prstGeom>
          <a:gradFill flip="none" rotWithShape="1">
            <a:gsLst>
              <a:gs pos="99000">
                <a:srgbClr val="AAD26B"/>
              </a:gs>
              <a:gs pos="0">
                <a:srgbClr val="6C9E3B"/>
              </a:gs>
            </a:gsLst>
            <a:lin ang="16200000" scaled="0"/>
            <a:tileRect/>
          </a:gradFill>
          <a:ln w="12700">
            <a:solidFill>
              <a:srgbClr val="689739"/>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nchorCtr="1"/>
          <a:lstStyle/>
          <a:p>
            <a:pPr algn="ctr">
              <a:lnSpc>
                <a:spcPct val="85000"/>
              </a:lnSpc>
              <a:buClr>
                <a:srgbClr val="000000"/>
              </a:buClr>
              <a:defRPr/>
            </a:pPr>
            <a:r>
              <a:rPr lang="en-US" sz="1600" b="1" dirty="0" smtClean="0">
                <a:solidFill>
                  <a:srgbClr val="FFFFFF"/>
                </a:solidFill>
              </a:rPr>
              <a:t>Platform as a Service</a:t>
            </a:r>
            <a:endParaRPr lang="en-US" sz="1600" b="1" dirty="0">
              <a:solidFill>
                <a:srgbClr val="FFFFFF"/>
              </a:solidFill>
            </a:endParaRPr>
          </a:p>
        </p:txBody>
      </p:sp>
      <p:pic>
        <p:nvPicPr>
          <p:cNvPr id="21" name="Picture 20"/>
          <p:cNvPicPr>
            <a:picLocks noChangeAspect="1"/>
          </p:cNvPicPr>
          <p:nvPr/>
        </p:nvPicPr>
        <p:blipFill>
          <a:blip r:embed="rId5" cstate="print">
            <a:clrChange>
              <a:clrFrom>
                <a:srgbClr val="FFFFFF"/>
              </a:clrFrom>
              <a:clrTo>
                <a:srgbClr val="FFFFFF">
                  <a:alpha val="0"/>
                </a:srgbClr>
              </a:clrTo>
            </a:clrChange>
          </a:blip>
          <a:stretch>
            <a:fillRect/>
          </a:stretch>
        </p:blipFill>
        <p:spPr>
          <a:xfrm>
            <a:off x="3200400" y="2286000"/>
            <a:ext cx="1430867" cy="1531731"/>
          </a:xfrm>
          <a:prstGeom prst="rect">
            <a:avLst/>
          </a:prstGeom>
        </p:spPr>
      </p:pic>
      <p:pic>
        <p:nvPicPr>
          <p:cNvPr id="23" name="Picture 22" descr="Rlogo.jpg"/>
          <p:cNvPicPr>
            <a:picLocks noChangeAspect="1"/>
          </p:cNvPicPr>
          <p:nvPr/>
        </p:nvPicPr>
        <p:blipFill>
          <a:blip r:embed="rId6"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6858000" y="1600200"/>
            <a:ext cx="1141343" cy="867423"/>
          </a:xfrm>
          <a:prstGeom prst="rect">
            <a:avLst/>
          </a:prstGeom>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17583567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1000" tmFilter="0, 0; .2, .5; .8, .5; 1, 0"/>
                                        <p:tgtEl>
                                          <p:spTgt spid="21"/>
                                        </p:tgtEl>
                                      </p:cBhvr>
                                    </p:animEffect>
                                    <p:animScale>
                                      <p:cBhvr>
                                        <p:cTn id="7" dur="50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Spring Big Data Integrations</a:t>
            </a:r>
          </a:p>
        </p:txBody>
      </p:sp>
      <p:sp>
        <p:nvSpPr>
          <p:cNvPr id="3" name="Text Placeholder 2"/>
          <p:cNvSpPr>
            <a:spLocks noGrp="1"/>
          </p:cNvSpPr>
          <p:nvPr>
            <p:ph type="body" sz="quarter" idx="13"/>
          </p:nvPr>
        </p:nvSpPr>
        <p:spPr/>
        <p:txBody>
          <a:bodyPr/>
          <a:lstStyle/>
          <a:p>
            <a:r>
              <a:rPr lang="en-US"/>
              <a:t>NoSQL Integration</a:t>
            </a:r>
          </a:p>
          <a:p>
            <a:pPr lvl="1"/>
            <a:r>
              <a:rPr lang="en-US"/>
              <a:t>Spring data for MongoDB, Gemfire, Riak, Neo4j, Blob, Cassandra</a:t>
            </a:r>
          </a:p>
          <a:p>
            <a:r>
              <a:rPr lang="en-US"/>
              <a:t>Spring Hadoop</a:t>
            </a:r>
          </a:p>
          <a:p>
            <a:pPr lvl="1"/>
            <a:r>
              <a:rPr lang="en-US"/>
              <a:t>Announced this week at Strata!</a:t>
            </a:r>
          </a:p>
          <a:p>
            <a:pPr lvl="1"/>
            <a:r>
              <a:rPr lang="en-US"/>
              <a:t>Provides support for developing applications based on Hadoop technologies by leveraging the capabilities of the Spring ecosystem.</a:t>
            </a:r>
          </a:p>
          <a:p>
            <a:r>
              <a:rPr lang="en-US"/>
              <a:t>Spring Batch</a:t>
            </a:r>
          </a:p>
          <a:p>
            <a:pPr lvl="1"/>
            <a:r>
              <a:rPr lang="en-US"/>
              <a:t>Integration allows </a:t>
            </a:r>
            <a:r>
              <a:rPr lang="en-US" dirty="0" err="1"/>
              <a:t>Hadoop</a:t>
            </a:r>
            <a:r>
              <a:rPr lang="en-US" dirty="0"/>
              <a:t> jobs and HDFS operations as part of workflow</a:t>
            </a:r>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704706190"/>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 name="Connector 22"/>
          <p:cNvSpPr/>
          <p:nvPr/>
        </p:nvSpPr>
        <p:spPr bwMode="auto">
          <a:xfrm>
            <a:off x="1192518" y="4648200"/>
            <a:ext cx="6788333" cy="764935"/>
          </a:xfrm>
          <a:prstGeom prst="roundRect">
            <a:avLst>
              <a:gd name="adj" fmla="val 7527"/>
            </a:avLst>
          </a:prstGeom>
          <a:gradFill>
            <a:gsLst>
              <a:gs pos="0">
                <a:srgbClr val="0F388A"/>
              </a:gs>
              <a:gs pos="100000">
                <a:srgbClr val="1564AB">
                  <a:alpha val="98824"/>
                </a:srgbClr>
              </a:gs>
            </a:gsLst>
          </a:gradFill>
          <a:ln w="12700">
            <a:solidFill>
              <a:srgbClr val="1A448A"/>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nchorCtr="1"/>
          <a:lstStyle/>
          <a:p>
            <a:pPr algn="ctr">
              <a:lnSpc>
                <a:spcPct val="85000"/>
              </a:lnSpc>
              <a:buClr>
                <a:srgbClr val="000000"/>
              </a:buClr>
              <a:defRPr/>
            </a:pPr>
            <a:r>
              <a:rPr lang="en-US" sz="1600" b="1" dirty="0">
                <a:solidFill>
                  <a:srgbClr val="FFFFFF"/>
                </a:solidFill>
              </a:rPr>
              <a:t>Cloud Infrastructure</a:t>
            </a:r>
          </a:p>
        </p:txBody>
      </p:sp>
      <p:sp>
        <p:nvSpPr>
          <p:cNvPr id="40" name="Connector 23"/>
          <p:cNvSpPr/>
          <p:nvPr/>
        </p:nvSpPr>
        <p:spPr bwMode="auto">
          <a:xfrm>
            <a:off x="1169378" y="3843515"/>
            <a:ext cx="6827036" cy="668855"/>
          </a:xfrm>
          <a:prstGeom prst="roundRect">
            <a:avLst>
              <a:gd name="adj" fmla="val 9558"/>
            </a:avLst>
          </a:prstGeom>
          <a:solidFill>
            <a:schemeClr val="tx1">
              <a:lumMod val="50000"/>
              <a:lumOff val="50000"/>
            </a:schemeClr>
          </a:solidFill>
          <a:ln w="12700">
            <a:no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nchorCtr="1"/>
          <a:lstStyle/>
          <a:p>
            <a:pPr algn="ctr">
              <a:lnSpc>
                <a:spcPct val="85000"/>
              </a:lnSpc>
              <a:buClr>
                <a:srgbClr val="000000"/>
              </a:buClr>
              <a:defRPr/>
            </a:pPr>
            <a:r>
              <a:rPr lang="en-US" sz="1600" b="1" dirty="0" smtClean="0">
                <a:solidFill>
                  <a:srgbClr val="FFFFFF"/>
                </a:solidFill>
              </a:rPr>
              <a:t>Data Platform</a:t>
            </a:r>
            <a:endParaRPr lang="en-US" sz="1600" b="1" dirty="0">
              <a:solidFill>
                <a:srgbClr val="FFFFFF"/>
              </a:solidFill>
            </a:endParaRPr>
          </a:p>
        </p:txBody>
      </p:sp>
      <p:grpSp>
        <p:nvGrpSpPr>
          <p:cNvPr id="3" name="Group 19"/>
          <p:cNvGrpSpPr>
            <a:grpSpLocks/>
          </p:cNvGrpSpPr>
          <p:nvPr/>
        </p:nvGrpSpPr>
        <p:grpSpPr bwMode="auto">
          <a:xfrm>
            <a:off x="5638801" y="4757915"/>
            <a:ext cx="2303464" cy="1484114"/>
            <a:chOff x="6544079" y="4614599"/>
            <a:chExt cx="2303463" cy="1484180"/>
          </a:xfrm>
        </p:grpSpPr>
        <p:pic>
          <p:nvPicPr>
            <p:cNvPr id="35" name="Picture 27" descr="ICON_Cloud_Q308"/>
            <p:cNvPicPr>
              <a:picLocks noChangeAspect="1" noChangeArrowheads="1"/>
            </p:cNvPicPr>
            <p:nvPr/>
          </p:nvPicPr>
          <p:blipFill>
            <a:blip r:embed="rId3" cstate="print"/>
            <a:srcRect/>
            <a:stretch>
              <a:fillRect/>
            </a:stretch>
          </p:blipFill>
          <p:spPr bwMode="auto">
            <a:xfrm>
              <a:off x="6544079" y="4614599"/>
              <a:ext cx="1389062" cy="884276"/>
            </a:xfrm>
            <a:prstGeom prst="rect">
              <a:avLst/>
            </a:prstGeom>
            <a:noFill/>
            <a:ln>
              <a:noFill/>
            </a:ln>
            <a:effectLst>
              <a:outerShdw blurRad="152400" dist="190500" dir="5400000" sx="90000" sy="-19000" rotWithShape="0">
                <a:prstClr val="black">
                  <a:alpha val="15000"/>
                </a:prstClr>
              </a:outerShdw>
            </a:effectLst>
            <a:extLst/>
          </p:spPr>
        </p:pic>
        <p:pic>
          <p:nvPicPr>
            <p:cNvPr id="23" name="Picture 27" descr="ICON_Cloud_Q308"/>
            <p:cNvPicPr>
              <a:picLocks noChangeAspect="1" noChangeArrowheads="1"/>
            </p:cNvPicPr>
            <p:nvPr/>
          </p:nvPicPr>
          <p:blipFill>
            <a:blip r:embed="rId3" cstate="print">
              <a:grayscl/>
            </a:blip>
            <a:srcRect/>
            <a:stretch>
              <a:fillRect/>
            </a:stretch>
          </p:blipFill>
          <p:spPr bwMode="auto">
            <a:xfrm>
              <a:off x="7458480" y="4767006"/>
              <a:ext cx="1389062" cy="884276"/>
            </a:xfrm>
            <a:prstGeom prst="rect">
              <a:avLst/>
            </a:prstGeom>
            <a:noFill/>
            <a:ln>
              <a:noFill/>
            </a:ln>
            <a:effectLst>
              <a:outerShdw blurRad="152400" dist="190500" dir="5400000" sx="90000" sy="-19000" rotWithShape="0">
                <a:prstClr val="black">
                  <a:alpha val="15000"/>
                </a:prstClr>
              </a:outerShdw>
            </a:effectLst>
            <a:extLst/>
          </p:spPr>
        </p:pic>
        <p:sp>
          <p:nvSpPr>
            <p:cNvPr id="36" name="TextBox 35"/>
            <p:cNvSpPr txBox="1"/>
            <p:nvPr/>
          </p:nvSpPr>
          <p:spPr bwMode="auto">
            <a:xfrm>
              <a:off x="6925080" y="4919413"/>
              <a:ext cx="614363" cy="307989"/>
            </a:xfrm>
            <a:prstGeom prst="rect">
              <a:avLst/>
            </a:prstGeom>
            <a:noFill/>
          </p:spPr>
          <p:txBody>
            <a:bodyPr wrap="none">
              <a:spAutoFit/>
            </a:bodyPr>
            <a:lstStyle/>
            <a:p>
              <a:pPr fontAlgn="auto">
                <a:spcBef>
                  <a:spcPts val="0"/>
                </a:spcBef>
                <a:spcAft>
                  <a:spcPct val="40000"/>
                </a:spcAft>
                <a:defRPr/>
              </a:pPr>
              <a:r>
                <a:rPr lang="en-US" sz="1400" dirty="0">
                  <a:solidFill>
                    <a:schemeClr val="accent3"/>
                  </a:solidFill>
                  <a:latin typeface="+mn-lt"/>
                  <a:ea typeface="+mn-ea"/>
                  <a:cs typeface="+mn-cs"/>
                </a:rPr>
                <a:t>Private</a:t>
              </a:r>
            </a:p>
          </p:txBody>
        </p:sp>
        <p:sp>
          <p:nvSpPr>
            <p:cNvPr id="24" name="TextBox 23"/>
            <p:cNvSpPr txBox="1"/>
            <p:nvPr/>
          </p:nvSpPr>
          <p:spPr bwMode="auto">
            <a:xfrm>
              <a:off x="7839479" y="5071819"/>
              <a:ext cx="673100" cy="307989"/>
            </a:xfrm>
            <a:prstGeom prst="rect">
              <a:avLst/>
            </a:prstGeom>
            <a:noFill/>
          </p:spPr>
          <p:txBody>
            <a:bodyPr wrap="none">
              <a:spAutoFit/>
            </a:bodyPr>
            <a:lstStyle/>
            <a:p>
              <a:pPr fontAlgn="auto">
                <a:spcBef>
                  <a:spcPts val="0"/>
                </a:spcBef>
                <a:spcAft>
                  <a:spcPct val="40000"/>
                </a:spcAft>
                <a:defRPr/>
              </a:pPr>
              <a:r>
                <a:rPr lang="en-US" sz="1400" dirty="0">
                  <a:solidFill>
                    <a:schemeClr val="accent3"/>
                  </a:solidFill>
                  <a:latin typeface="+mn-lt"/>
                  <a:ea typeface="+mn-ea"/>
                  <a:cs typeface="+mn-cs"/>
                </a:rPr>
                <a:t>Public</a:t>
              </a:r>
            </a:p>
          </p:txBody>
        </p:sp>
        <p:sp>
          <p:nvSpPr>
            <p:cNvPr id="45" name="TextBox 44"/>
            <p:cNvSpPr txBox="1"/>
            <p:nvPr/>
          </p:nvSpPr>
          <p:spPr bwMode="auto">
            <a:xfrm>
              <a:off x="7018743" y="5790988"/>
              <a:ext cx="184666" cy="307791"/>
            </a:xfrm>
            <a:prstGeom prst="rect">
              <a:avLst/>
            </a:prstGeom>
            <a:noFill/>
          </p:spPr>
          <p:txBody>
            <a:bodyPr wrap="none">
              <a:spAutoFit/>
            </a:bodyPr>
            <a:lstStyle/>
            <a:p>
              <a:pPr fontAlgn="auto">
                <a:spcBef>
                  <a:spcPts val="0"/>
                </a:spcBef>
                <a:spcAft>
                  <a:spcPct val="40000"/>
                </a:spcAft>
                <a:defRPr/>
              </a:pPr>
              <a:endParaRPr lang="en-US" sz="1400" dirty="0">
                <a:solidFill>
                  <a:schemeClr val="accent3"/>
                </a:solidFill>
                <a:latin typeface="+mn-lt"/>
                <a:ea typeface="+mn-ea"/>
                <a:cs typeface="+mn-cs"/>
              </a:endParaRPr>
            </a:p>
          </p:txBody>
        </p:sp>
      </p:grpSp>
      <p:sp>
        <p:nvSpPr>
          <p:cNvPr id="39" name="Connector 23"/>
          <p:cNvSpPr/>
          <p:nvPr/>
        </p:nvSpPr>
        <p:spPr bwMode="auto">
          <a:xfrm>
            <a:off x="1143000" y="2212169"/>
            <a:ext cx="6827036" cy="668855"/>
          </a:xfrm>
          <a:prstGeom prst="roundRect">
            <a:avLst>
              <a:gd name="adj" fmla="val 9558"/>
            </a:avLst>
          </a:prstGeom>
          <a:gradFill flip="none" rotWithShape="1">
            <a:gsLst>
              <a:gs pos="99000">
                <a:srgbClr val="AAD26B"/>
              </a:gs>
              <a:gs pos="0">
                <a:srgbClr val="6C9E3B"/>
              </a:gs>
            </a:gsLst>
            <a:lin ang="16200000" scaled="0"/>
            <a:tileRect/>
          </a:gradFill>
          <a:ln w="12700">
            <a:solidFill>
              <a:srgbClr val="689739"/>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nchorCtr="1"/>
          <a:lstStyle/>
          <a:p>
            <a:pPr algn="ctr">
              <a:lnSpc>
                <a:spcPct val="85000"/>
              </a:lnSpc>
              <a:buClr>
                <a:srgbClr val="000000"/>
              </a:buClr>
              <a:defRPr/>
            </a:pPr>
            <a:r>
              <a:rPr lang="en-US" sz="1600" b="1" dirty="0" smtClean="0">
                <a:solidFill>
                  <a:srgbClr val="FFFFFF"/>
                </a:solidFill>
              </a:rPr>
              <a:t>Developer </a:t>
            </a:r>
          </a:p>
          <a:p>
            <a:pPr algn="ctr">
              <a:lnSpc>
                <a:spcPct val="85000"/>
              </a:lnSpc>
              <a:buClr>
                <a:srgbClr val="000000"/>
              </a:buClr>
              <a:defRPr/>
            </a:pPr>
            <a:r>
              <a:rPr lang="en-US" sz="1600" b="1" dirty="0" smtClean="0">
                <a:solidFill>
                  <a:srgbClr val="FFFFFF"/>
                </a:solidFill>
              </a:rPr>
              <a:t>Frameworks</a:t>
            </a:r>
            <a:endParaRPr lang="en-US" sz="1600" b="1" dirty="0">
              <a:solidFill>
                <a:srgbClr val="FFFFFF"/>
              </a:solidFill>
            </a:endParaRPr>
          </a:p>
        </p:txBody>
      </p:sp>
      <p:sp>
        <p:nvSpPr>
          <p:cNvPr id="32784" name="Title 1"/>
          <p:cNvSpPr>
            <a:spLocks noGrp="1"/>
          </p:cNvSpPr>
          <p:nvPr>
            <p:ph type="title"/>
          </p:nvPr>
        </p:nvSpPr>
        <p:spPr/>
        <p:txBody>
          <a:bodyPr/>
          <a:lstStyle/>
          <a:p>
            <a:r>
              <a:rPr lang="en-US" sz="2000" dirty="0" smtClean="0">
                <a:latin typeface="Arial" charset="0"/>
              </a:rPr>
              <a:t>The Unified Analytics Cloud Platform</a:t>
            </a:r>
          </a:p>
        </p:txBody>
      </p:sp>
      <p:sp>
        <p:nvSpPr>
          <p:cNvPr id="27" name="Connector 23"/>
          <p:cNvSpPr/>
          <p:nvPr/>
        </p:nvSpPr>
        <p:spPr bwMode="auto">
          <a:xfrm>
            <a:off x="1147283" y="1388545"/>
            <a:ext cx="6827036" cy="668855"/>
          </a:xfrm>
          <a:prstGeom prst="roundRect">
            <a:avLst>
              <a:gd name="adj" fmla="val 9558"/>
            </a:avLst>
          </a:prstGeom>
          <a:gradFill flip="none" rotWithShape="1">
            <a:gsLst>
              <a:gs pos="99000">
                <a:schemeClr val="accent5">
                  <a:lumMod val="40000"/>
                  <a:lumOff val="60000"/>
                </a:schemeClr>
              </a:gs>
              <a:gs pos="0">
                <a:schemeClr val="accent5">
                  <a:lumMod val="60000"/>
                  <a:lumOff val="40000"/>
                </a:schemeClr>
              </a:gs>
            </a:gsLst>
            <a:lin ang="16200000" scaled="0"/>
            <a:tileRect/>
          </a:gradFill>
          <a:ln w="12700">
            <a:solidFill>
              <a:schemeClr val="accent5">
                <a:lumMod val="60000"/>
                <a:lumOff val="40000"/>
              </a:schemeClr>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nchorCtr="1"/>
          <a:lstStyle/>
          <a:p>
            <a:pPr algn="ctr">
              <a:lnSpc>
                <a:spcPct val="85000"/>
              </a:lnSpc>
              <a:buClr>
                <a:srgbClr val="000000"/>
              </a:buClr>
              <a:defRPr/>
            </a:pPr>
            <a:r>
              <a:rPr lang="en-US" sz="1600" b="1" dirty="0" smtClean="0">
                <a:solidFill>
                  <a:schemeClr val="tx1">
                    <a:lumMod val="90000"/>
                    <a:lumOff val="10000"/>
                  </a:schemeClr>
                </a:solidFill>
              </a:rPr>
              <a:t>Analytics Tools</a:t>
            </a:r>
            <a:endParaRPr lang="en-US" sz="1600" b="1" dirty="0">
              <a:solidFill>
                <a:schemeClr val="tx1">
                  <a:lumMod val="90000"/>
                  <a:lumOff val="10000"/>
                </a:schemeClr>
              </a:solidFill>
            </a:endParaRPr>
          </a:p>
        </p:txBody>
      </p:sp>
      <p:sp>
        <p:nvSpPr>
          <p:cNvPr id="11" name="Rectangle 10"/>
          <p:cNvSpPr/>
          <p:nvPr/>
        </p:nvSpPr>
        <p:spPr>
          <a:xfrm>
            <a:off x="1878318" y="4876800"/>
            <a:ext cx="994383" cy="338554"/>
          </a:xfrm>
          <a:prstGeom prst="rect">
            <a:avLst/>
          </a:prstGeom>
        </p:spPr>
        <p:txBody>
          <a:bodyPr wrap="none">
            <a:spAutoFit/>
          </a:bodyPr>
          <a:lstStyle/>
          <a:p>
            <a:r>
              <a:rPr lang="en-US" sz="1600" b="1" dirty="0" err="1" smtClean="0">
                <a:solidFill>
                  <a:schemeClr val="tx1">
                    <a:lumMod val="10000"/>
                    <a:lumOff val="90000"/>
                  </a:schemeClr>
                </a:solidFill>
              </a:rPr>
              <a:t>vSphere</a:t>
            </a:r>
            <a:endParaRPr lang="en-US" sz="1600" b="1" dirty="0">
              <a:solidFill>
                <a:schemeClr val="tx1">
                  <a:lumMod val="10000"/>
                  <a:lumOff val="90000"/>
                </a:schemeClr>
              </a:solidFill>
            </a:endParaRPr>
          </a:p>
        </p:txBody>
      </p:sp>
      <p:sp>
        <p:nvSpPr>
          <p:cNvPr id="46" name="Connector 23"/>
          <p:cNvSpPr/>
          <p:nvPr/>
        </p:nvSpPr>
        <p:spPr bwMode="auto">
          <a:xfrm>
            <a:off x="1147283" y="3036110"/>
            <a:ext cx="6827036" cy="668855"/>
          </a:xfrm>
          <a:prstGeom prst="roundRect">
            <a:avLst>
              <a:gd name="adj" fmla="val 9558"/>
            </a:avLst>
          </a:prstGeom>
          <a:gradFill flip="none" rotWithShape="1">
            <a:gsLst>
              <a:gs pos="99000">
                <a:schemeClr val="accent2">
                  <a:lumMod val="60000"/>
                  <a:lumOff val="40000"/>
                </a:schemeClr>
              </a:gs>
              <a:gs pos="0">
                <a:schemeClr val="accent2">
                  <a:lumMod val="75000"/>
                </a:schemeClr>
              </a:gs>
            </a:gsLst>
            <a:lin ang="16200000" scaled="0"/>
            <a:tileRect/>
          </a:gradFill>
          <a:ln w="12700">
            <a:solidFill>
              <a:schemeClr val="accent2">
                <a:lumMod val="60000"/>
                <a:lumOff val="40000"/>
              </a:schemeClr>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nchorCtr="1"/>
          <a:lstStyle/>
          <a:p>
            <a:pPr algn="ctr">
              <a:lnSpc>
                <a:spcPct val="85000"/>
              </a:lnSpc>
              <a:buClr>
                <a:srgbClr val="000000"/>
              </a:buClr>
              <a:defRPr/>
            </a:pPr>
            <a:r>
              <a:rPr lang="en-US" sz="1600" b="1" dirty="0" smtClean="0">
                <a:solidFill>
                  <a:schemeClr val="tx1">
                    <a:lumMod val="75000"/>
                    <a:lumOff val="25000"/>
                  </a:schemeClr>
                </a:solidFill>
              </a:rPr>
              <a:t>Database/DataStore</a:t>
            </a:r>
            <a:endParaRPr lang="en-US" sz="1600" b="1" dirty="0">
              <a:solidFill>
                <a:schemeClr val="tx1">
                  <a:lumMod val="75000"/>
                  <a:lumOff val="25000"/>
                </a:schemeClr>
              </a:solidFill>
            </a:endParaRPr>
          </a:p>
        </p:txBody>
      </p:sp>
      <p:sp>
        <p:nvSpPr>
          <p:cNvPr id="12" name="Rectangle 11"/>
          <p:cNvSpPr/>
          <p:nvPr/>
        </p:nvSpPr>
        <p:spPr>
          <a:xfrm>
            <a:off x="1344919" y="3005315"/>
            <a:ext cx="1099981" cy="307777"/>
          </a:xfrm>
          <a:prstGeom prst="rect">
            <a:avLst/>
          </a:prstGeom>
        </p:spPr>
        <p:txBody>
          <a:bodyPr wrap="none">
            <a:spAutoFit/>
          </a:bodyPr>
          <a:lstStyle/>
          <a:p>
            <a:r>
              <a:rPr lang="en-US" sz="1400" b="1" dirty="0" smtClean="0">
                <a:solidFill>
                  <a:srgbClr val="474747"/>
                </a:solidFill>
              </a:rPr>
              <a:t>Cassandra</a:t>
            </a:r>
            <a:endParaRPr lang="en-US" sz="1400" b="1" dirty="0">
              <a:solidFill>
                <a:srgbClr val="474747"/>
              </a:solidFill>
            </a:endParaRPr>
          </a:p>
        </p:txBody>
      </p:sp>
      <p:sp>
        <p:nvSpPr>
          <p:cNvPr id="13" name="Rectangle 12"/>
          <p:cNvSpPr/>
          <p:nvPr/>
        </p:nvSpPr>
        <p:spPr>
          <a:xfrm>
            <a:off x="1649719" y="3310115"/>
            <a:ext cx="1130438" cy="307777"/>
          </a:xfrm>
          <a:prstGeom prst="rect">
            <a:avLst/>
          </a:prstGeom>
        </p:spPr>
        <p:txBody>
          <a:bodyPr wrap="none">
            <a:spAutoFit/>
          </a:bodyPr>
          <a:lstStyle/>
          <a:p>
            <a:r>
              <a:rPr lang="en-US" sz="1400" b="1" dirty="0" err="1" smtClean="0">
                <a:solidFill>
                  <a:srgbClr val="474747"/>
                </a:solidFill>
              </a:rPr>
              <a:t>Greenplum</a:t>
            </a:r>
            <a:endParaRPr lang="en-US" sz="1400" b="1" dirty="0">
              <a:solidFill>
                <a:srgbClr val="474747"/>
              </a:solidFill>
            </a:endParaRPr>
          </a:p>
        </p:txBody>
      </p:sp>
      <p:sp>
        <p:nvSpPr>
          <p:cNvPr id="37" name="Rectangle 36"/>
          <p:cNvSpPr/>
          <p:nvPr/>
        </p:nvSpPr>
        <p:spPr>
          <a:xfrm>
            <a:off x="5971024" y="3036110"/>
            <a:ext cx="721672" cy="307777"/>
          </a:xfrm>
          <a:prstGeom prst="rect">
            <a:avLst/>
          </a:prstGeom>
        </p:spPr>
        <p:txBody>
          <a:bodyPr wrap="none">
            <a:spAutoFit/>
          </a:bodyPr>
          <a:lstStyle/>
          <a:p>
            <a:r>
              <a:rPr lang="en-US" sz="1400" b="1" dirty="0" err="1" smtClean="0">
                <a:solidFill>
                  <a:srgbClr val="474747"/>
                </a:solidFill>
              </a:rPr>
              <a:t>hBase</a:t>
            </a:r>
            <a:endParaRPr lang="en-US" sz="1400" b="1" dirty="0">
              <a:solidFill>
                <a:srgbClr val="474747"/>
              </a:solidFill>
            </a:endParaRPr>
          </a:p>
        </p:txBody>
      </p:sp>
      <p:sp>
        <p:nvSpPr>
          <p:cNvPr id="42" name="Rectangle 41"/>
          <p:cNvSpPr/>
          <p:nvPr/>
        </p:nvSpPr>
        <p:spPr>
          <a:xfrm>
            <a:off x="6199624" y="3340910"/>
            <a:ext cx="1057790" cy="307777"/>
          </a:xfrm>
          <a:prstGeom prst="rect">
            <a:avLst/>
          </a:prstGeom>
        </p:spPr>
        <p:txBody>
          <a:bodyPr wrap="none">
            <a:spAutoFit/>
          </a:bodyPr>
          <a:lstStyle/>
          <a:p>
            <a:r>
              <a:rPr lang="en-US" sz="1400" b="1" dirty="0" err="1" smtClean="0">
                <a:solidFill>
                  <a:srgbClr val="474747"/>
                </a:solidFill>
              </a:rPr>
              <a:t>Voldemort</a:t>
            </a:r>
            <a:endParaRPr lang="en-US" sz="1400" b="1" dirty="0">
              <a:solidFill>
                <a:srgbClr val="474747"/>
              </a:solidFill>
            </a:endParaRPr>
          </a:p>
        </p:txBody>
      </p:sp>
      <p:sp>
        <p:nvSpPr>
          <p:cNvPr id="15" name="Rectangle 14"/>
          <p:cNvSpPr/>
          <p:nvPr/>
        </p:nvSpPr>
        <p:spPr>
          <a:xfrm>
            <a:off x="2326719" y="3125449"/>
            <a:ext cx="673394" cy="307777"/>
          </a:xfrm>
          <a:prstGeom prst="rect">
            <a:avLst/>
          </a:prstGeom>
        </p:spPr>
        <p:txBody>
          <a:bodyPr wrap="none">
            <a:spAutoFit/>
          </a:bodyPr>
          <a:lstStyle/>
          <a:p>
            <a:r>
              <a:rPr lang="en-US" sz="1400" b="1" dirty="0" smtClean="0">
                <a:solidFill>
                  <a:srgbClr val="474747"/>
                </a:solidFill>
              </a:rPr>
              <a:t>HDFS</a:t>
            </a:r>
            <a:endParaRPr lang="en-US" sz="1400" b="1" dirty="0"/>
          </a:p>
        </p:txBody>
      </p:sp>
      <p:sp>
        <p:nvSpPr>
          <p:cNvPr id="47" name="Rectangle 46"/>
          <p:cNvSpPr/>
          <p:nvPr/>
        </p:nvSpPr>
        <p:spPr>
          <a:xfrm>
            <a:off x="6123424" y="4026710"/>
            <a:ext cx="1052980" cy="307777"/>
          </a:xfrm>
          <a:prstGeom prst="rect">
            <a:avLst/>
          </a:prstGeom>
        </p:spPr>
        <p:txBody>
          <a:bodyPr wrap="none">
            <a:spAutoFit/>
          </a:bodyPr>
          <a:lstStyle/>
          <a:p>
            <a:r>
              <a:rPr lang="en-US" sz="1400" b="1" dirty="0" smtClean="0">
                <a:solidFill>
                  <a:srgbClr val="474747"/>
                </a:solidFill>
              </a:rPr>
              <a:t>Data </a:t>
            </a:r>
            <a:r>
              <a:rPr lang="en-US" sz="1400" b="1" dirty="0" err="1" smtClean="0">
                <a:solidFill>
                  <a:srgbClr val="474747"/>
                </a:solidFill>
              </a:rPr>
              <a:t>PaaS</a:t>
            </a:r>
            <a:endParaRPr lang="en-US" sz="1400" b="1" dirty="0">
              <a:solidFill>
                <a:srgbClr val="474747"/>
              </a:solidFill>
            </a:endParaRPr>
          </a:p>
        </p:txBody>
      </p:sp>
      <p:sp>
        <p:nvSpPr>
          <p:cNvPr id="50" name="Rectangle 49"/>
          <p:cNvSpPr/>
          <p:nvPr/>
        </p:nvSpPr>
        <p:spPr>
          <a:xfrm>
            <a:off x="6656824" y="2350310"/>
            <a:ext cx="623864" cy="307777"/>
          </a:xfrm>
          <a:prstGeom prst="rect">
            <a:avLst/>
          </a:prstGeom>
        </p:spPr>
        <p:txBody>
          <a:bodyPr wrap="none">
            <a:spAutoFit/>
          </a:bodyPr>
          <a:lstStyle/>
          <a:p>
            <a:r>
              <a:rPr lang="en-US" sz="1400" b="1" dirty="0" err="1" smtClean="0">
                <a:solidFill>
                  <a:srgbClr val="474747"/>
                </a:solidFill>
              </a:rPr>
              <a:t>PaaS</a:t>
            </a:r>
            <a:endParaRPr lang="en-US" sz="1400" b="1" dirty="0">
              <a:solidFill>
                <a:srgbClr val="474747"/>
              </a:solidFill>
            </a:endParaRPr>
          </a:p>
        </p:txBody>
      </p:sp>
      <p:sp>
        <p:nvSpPr>
          <p:cNvPr id="51" name="Rectangle 50"/>
          <p:cNvSpPr/>
          <p:nvPr/>
        </p:nvSpPr>
        <p:spPr>
          <a:xfrm>
            <a:off x="1421119" y="2243315"/>
            <a:ext cx="849913" cy="307777"/>
          </a:xfrm>
          <a:prstGeom prst="rect">
            <a:avLst/>
          </a:prstGeom>
        </p:spPr>
        <p:txBody>
          <a:bodyPr wrap="none">
            <a:spAutoFit/>
          </a:bodyPr>
          <a:lstStyle/>
          <a:p>
            <a:r>
              <a:rPr lang="en-US" sz="1400" b="1" dirty="0" err="1" smtClean="0">
                <a:solidFill>
                  <a:srgbClr val="474747"/>
                </a:solidFill>
              </a:rPr>
              <a:t>Hadoop</a:t>
            </a:r>
            <a:endParaRPr lang="en-US" sz="1400" b="1" dirty="0">
              <a:solidFill>
                <a:srgbClr val="474747"/>
              </a:solidFill>
            </a:endParaRPr>
          </a:p>
        </p:txBody>
      </p:sp>
      <p:sp>
        <p:nvSpPr>
          <p:cNvPr id="52" name="Rectangle 51"/>
          <p:cNvSpPr/>
          <p:nvPr/>
        </p:nvSpPr>
        <p:spPr>
          <a:xfrm>
            <a:off x="1573519" y="2471915"/>
            <a:ext cx="790601" cy="307777"/>
          </a:xfrm>
          <a:prstGeom prst="rect">
            <a:avLst/>
          </a:prstGeom>
        </p:spPr>
        <p:txBody>
          <a:bodyPr wrap="none">
            <a:spAutoFit/>
          </a:bodyPr>
          <a:lstStyle/>
          <a:p>
            <a:r>
              <a:rPr lang="en-US" sz="1400" b="1" dirty="0" smtClean="0">
                <a:solidFill>
                  <a:srgbClr val="474747"/>
                </a:solidFill>
              </a:rPr>
              <a:t>Python</a:t>
            </a:r>
            <a:endParaRPr lang="en-US" sz="1400" b="1" dirty="0">
              <a:solidFill>
                <a:srgbClr val="474747"/>
              </a:solidFill>
            </a:endParaRPr>
          </a:p>
        </p:txBody>
      </p:sp>
      <p:sp>
        <p:nvSpPr>
          <p:cNvPr id="16" name="Rectangle 15"/>
          <p:cNvSpPr/>
          <p:nvPr/>
        </p:nvSpPr>
        <p:spPr>
          <a:xfrm>
            <a:off x="1573519" y="1402138"/>
            <a:ext cx="750526" cy="307777"/>
          </a:xfrm>
          <a:prstGeom prst="rect">
            <a:avLst/>
          </a:prstGeom>
        </p:spPr>
        <p:txBody>
          <a:bodyPr wrap="none">
            <a:spAutoFit/>
          </a:bodyPr>
          <a:lstStyle/>
          <a:p>
            <a:r>
              <a:rPr lang="en-US" sz="1400" b="1" dirty="0" err="1" smtClean="0">
                <a:solidFill>
                  <a:srgbClr val="474747"/>
                </a:solidFill>
              </a:rPr>
              <a:t>Madlib</a:t>
            </a:r>
            <a:endParaRPr lang="en-US" b="1" dirty="0"/>
          </a:p>
        </p:txBody>
      </p:sp>
      <p:sp>
        <p:nvSpPr>
          <p:cNvPr id="53" name="Rectangle 52"/>
          <p:cNvSpPr/>
          <p:nvPr/>
        </p:nvSpPr>
        <p:spPr>
          <a:xfrm>
            <a:off x="5361424" y="2578910"/>
            <a:ext cx="1356462" cy="307777"/>
          </a:xfrm>
          <a:prstGeom prst="rect">
            <a:avLst/>
          </a:prstGeom>
        </p:spPr>
        <p:txBody>
          <a:bodyPr wrap="none">
            <a:spAutoFit/>
          </a:bodyPr>
          <a:lstStyle/>
          <a:p>
            <a:r>
              <a:rPr lang="en-US" sz="1400" b="1" dirty="0" err="1" smtClean="0">
                <a:solidFill>
                  <a:srgbClr val="474747"/>
                </a:solidFill>
              </a:rPr>
              <a:t>Cloudfoundry</a:t>
            </a:r>
            <a:endParaRPr lang="en-US" sz="1400" b="1" dirty="0">
              <a:solidFill>
                <a:srgbClr val="474747"/>
              </a:solidFill>
            </a:endParaRPr>
          </a:p>
        </p:txBody>
      </p:sp>
      <p:sp>
        <p:nvSpPr>
          <p:cNvPr id="54" name="Rectangle 53"/>
          <p:cNvSpPr/>
          <p:nvPr/>
        </p:nvSpPr>
        <p:spPr>
          <a:xfrm>
            <a:off x="1954519" y="1706938"/>
            <a:ext cx="1031051" cy="307777"/>
          </a:xfrm>
          <a:prstGeom prst="rect">
            <a:avLst/>
          </a:prstGeom>
        </p:spPr>
        <p:txBody>
          <a:bodyPr wrap="none">
            <a:spAutoFit/>
          </a:bodyPr>
          <a:lstStyle/>
          <a:p>
            <a:r>
              <a:rPr lang="en-US" sz="1400" b="1" dirty="0" smtClean="0">
                <a:solidFill>
                  <a:srgbClr val="474747"/>
                </a:solidFill>
              </a:rPr>
              <a:t>Data Meer</a:t>
            </a:r>
            <a:endParaRPr lang="en-US" b="1" dirty="0"/>
          </a:p>
        </p:txBody>
      </p:sp>
      <p:sp>
        <p:nvSpPr>
          <p:cNvPr id="55" name="Rectangle 54"/>
          <p:cNvSpPr/>
          <p:nvPr/>
        </p:nvSpPr>
        <p:spPr>
          <a:xfrm>
            <a:off x="5764518" y="1521023"/>
            <a:ext cx="1330814" cy="307777"/>
          </a:xfrm>
          <a:prstGeom prst="rect">
            <a:avLst/>
          </a:prstGeom>
        </p:spPr>
        <p:txBody>
          <a:bodyPr wrap="none">
            <a:spAutoFit/>
          </a:bodyPr>
          <a:lstStyle/>
          <a:p>
            <a:r>
              <a:rPr lang="en-US" sz="1400" b="1" dirty="0" err="1" smtClean="0">
                <a:solidFill>
                  <a:srgbClr val="474747"/>
                </a:solidFill>
              </a:rPr>
              <a:t>Karmasphere</a:t>
            </a:r>
            <a:endParaRPr lang="en-US" b="1" dirty="0"/>
          </a:p>
        </p:txBody>
      </p:sp>
      <p:sp>
        <p:nvSpPr>
          <p:cNvPr id="17" name="Rectangle 16"/>
          <p:cNvSpPr/>
          <p:nvPr/>
        </p:nvSpPr>
        <p:spPr>
          <a:xfrm>
            <a:off x="5818624" y="2197910"/>
            <a:ext cx="752129" cy="307777"/>
          </a:xfrm>
          <a:prstGeom prst="rect">
            <a:avLst/>
          </a:prstGeom>
        </p:spPr>
        <p:txBody>
          <a:bodyPr wrap="none">
            <a:spAutoFit/>
          </a:bodyPr>
          <a:lstStyle/>
          <a:p>
            <a:r>
              <a:rPr lang="en-US" sz="1400" b="1" dirty="0" smtClean="0">
                <a:solidFill>
                  <a:srgbClr val="474747"/>
                </a:solidFill>
              </a:rPr>
              <a:t>Spring</a:t>
            </a:r>
            <a:endParaRPr lang="en-US" b="1" dirty="0"/>
          </a:p>
        </p:txBody>
      </p:sp>
      <p:sp>
        <p:nvSpPr>
          <p:cNvPr id="56" name="Rectangle 55"/>
          <p:cNvSpPr/>
          <p:nvPr/>
        </p:nvSpPr>
        <p:spPr>
          <a:xfrm>
            <a:off x="1497319" y="3919715"/>
            <a:ext cx="1319592" cy="307777"/>
          </a:xfrm>
          <a:prstGeom prst="rect">
            <a:avLst/>
          </a:prstGeom>
        </p:spPr>
        <p:txBody>
          <a:bodyPr wrap="none">
            <a:spAutoFit/>
          </a:bodyPr>
          <a:lstStyle/>
          <a:p>
            <a:r>
              <a:rPr lang="en-US" sz="1400" b="1" dirty="0" smtClean="0">
                <a:solidFill>
                  <a:srgbClr val="474747"/>
                </a:solidFill>
              </a:rPr>
              <a:t>Data-Director</a:t>
            </a:r>
            <a:endParaRPr lang="en-US" sz="1400" b="1" dirty="0">
              <a:solidFill>
                <a:srgbClr val="474747"/>
              </a:solidFill>
            </a:endParaRPr>
          </a:p>
        </p:txBody>
      </p:sp>
      <p:sp>
        <p:nvSpPr>
          <p:cNvPr id="57" name="Rectangle 56"/>
          <p:cNvSpPr/>
          <p:nvPr/>
        </p:nvSpPr>
        <p:spPr>
          <a:xfrm>
            <a:off x="1802119" y="4148315"/>
            <a:ext cx="1260281" cy="307777"/>
          </a:xfrm>
          <a:prstGeom prst="rect">
            <a:avLst/>
          </a:prstGeom>
        </p:spPr>
        <p:txBody>
          <a:bodyPr wrap="none">
            <a:spAutoFit/>
          </a:bodyPr>
          <a:lstStyle/>
          <a:p>
            <a:r>
              <a:rPr lang="en-US" sz="1400" b="1" dirty="0" smtClean="0">
                <a:solidFill>
                  <a:srgbClr val="474747"/>
                </a:solidFill>
              </a:rPr>
              <a:t>EMC Chorus</a:t>
            </a:r>
            <a:endParaRPr lang="en-US" sz="1400" b="1" dirty="0">
              <a:solidFill>
                <a:srgbClr val="474747"/>
              </a:solidFill>
            </a:endParaRPr>
          </a:p>
        </p:txBody>
      </p:sp>
      <p:sp>
        <p:nvSpPr>
          <p:cNvPr id="2" name="Rectangle 1"/>
          <p:cNvSpPr/>
          <p:nvPr/>
        </p:nvSpPr>
        <p:spPr>
          <a:xfrm>
            <a:off x="6831318" y="1749623"/>
            <a:ext cx="846194" cy="307777"/>
          </a:xfrm>
          <a:prstGeom prst="rect">
            <a:avLst/>
          </a:prstGeom>
        </p:spPr>
        <p:txBody>
          <a:bodyPr wrap="none">
            <a:spAutoFit/>
          </a:bodyPr>
          <a:lstStyle/>
          <a:p>
            <a:r>
              <a:rPr lang="en-US" sz="1400" b="1"/>
              <a:t>Tableau</a:t>
            </a:r>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79709472"/>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Text Placeholder 2"/>
          <p:cNvSpPr>
            <a:spLocks noGrp="1"/>
          </p:cNvSpPr>
          <p:nvPr>
            <p:ph type="body" sz="quarter" idx="13"/>
          </p:nvPr>
        </p:nvSpPr>
        <p:spPr/>
        <p:txBody>
          <a:bodyPr/>
          <a:lstStyle/>
          <a:p>
            <a:r>
              <a:rPr lang="en-US" dirty="0" smtClean="0"/>
              <a:t>Revolution in Big Data is under way</a:t>
            </a:r>
          </a:p>
          <a:p>
            <a:pPr lvl="1"/>
            <a:r>
              <a:rPr lang="en-US" dirty="0" smtClean="0"/>
              <a:t>Data centric applications are now critical</a:t>
            </a:r>
          </a:p>
          <a:p>
            <a:r>
              <a:rPr lang="en-US" dirty="0" err="1" smtClean="0"/>
              <a:t>Hadoop</a:t>
            </a:r>
            <a:r>
              <a:rPr lang="en-US" dirty="0" smtClean="0"/>
              <a:t> on Virtualization</a:t>
            </a:r>
          </a:p>
          <a:p>
            <a:pPr lvl="1"/>
            <a:r>
              <a:rPr lang="en-US" dirty="0" smtClean="0"/>
              <a:t>Proven performance</a:t>
            </a:r>
          </a:p>
          <a:p>
            <a:pPr lvl="1"/>
            <a:r>
              <a:rPr lang="en-US" dirty="0" smtClean="0"/>
              <a:t>Cloud/Virtualization values apparent for </a:t>
            </a:r>
            <a:r>
              <a:rPr lang="en-US" dirty="0" err="1" smtClean="0"/>
              <a:t>Hadoop</a:t>
            </a:r>
            <a:r>
              <a:rPr lang="en-US" dirty="0" smtClean="0"/>
              <a:t> use </a:t>
            </a:r>
            <a:endParaRPr lang="en-US" dirty="0"/>
          </a:p>
          <a:p>
            <a:r>
              <a:rPr lang="en-US" dirty="0" smtClean="0"/>
              <a:t>Simplify through a Unified Analytics Cloud</a:t>
            </a:r>
          </a:p>
          <a:p>
            <a:pPr lvl="1"/>
            <a:r>
              <a:rPr lang="en-US" dirty="0" smtClean="0"/>
              <a:t>One Platform for today’s and future big-data systems</a:t>
            </a:r>
          </a:p>
          <a:p>
            <a:pPr lvl="1"/>
            <a:r>
              <a:rPr lang="en-US" dirty="0" smtClean="0"/>
              <a:t>Better Utilization</a:t>
            </a:r>
          </a:p>
          <a:p>
            <a:pPr lvl="1"/>
            <a:r>
              <a:rPr lang="en-US" dirty="0" smtClean="0"/>
              <a:t>Faster deployment, elastic resources</a:t>
            </a:r>
          </a:p>
          <a:p>
            <a:pPr lvl="1"/>
            <a:r>
              <a:rPr lang="en-US" dirty="0" smtClean="0"/>
              <a:t>Secure, Isolated, Multi-tenant capability for Analytics</a:t>
            </a:r>
          </a:p>
          <a:p>
            <a:pPr lvl="1"/>
            <a:endParaRPr lang="en-US" dirty="0"/>
          </a:p>
          <a:p>
            <a:pPr marL="228600" lvl="1" indent="0">
              <a:buNone/>
            </a:pPr>
            <a:endParaRPr lang="en-US" dirty="0" smtClean="0"/>
          </a:p>
          <a:p>
            <a:endParaRPr lang="en-US" dirty="0" smtClean="0"/>
          </a:p>
          <a:p>
            <a:pPr lvl="1"/>
            <a:endParaRPr lang="en-US" dirty="0"/>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1713670233"/>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5603" name="Picture 3"/>
          <p:cNvPicPr>
            <a:picLocks noChangeAspect="1" noChangeArrowheads="1"/>
          </p:cNvPicPr>
          <p:nvPr/>
        </p:nvPicPr>
        <p:blipFill>
          <a:blip r:embed="rId2" cstate="print"/>
          <a:srcRect/>
          <a:stretch>
            <a:fillRect/>
          </a:stretch>
        </p:blipFill>
        <p:spPr bwMode="auto">
          <a:xfrm>
            <a:off x="76200" y="5260402"/>
            <a:ext cx="3310982" cy="835598"/>
          </a:xfrm>
          <a:prstGeom prst="rect">
            <a:avLst/>
          </a:prstGeom>
          <a:noFill/>
          <a:ln w="9525">
            <a:noFill/>
            <a:miter lim="800000"/>
            <a:headEnd/>
            <a:tailEnd/>
          </a:ln>
        </p:spPr>
      </p:pic>
      <p:sp>
        <p:nvSpPr>
          <p:cNvPr id="2" name="Title 1"/>
          <p:cNvSpPr>
            <a:spLocks noGrp="1"/>
          </p:cNvSpPr>
          <p:nvPr>
            <p:ph type="title"/>
          </p:nvPr>
        </p:nvSpPr>
        <p:spPr/>
        <p:txBody>
          <a:bodyPr/>
          <a:lstStyle/>
          <a:p>
            <a:r>
              <a:rPr lang="en-US"/>
              <a:t>References</a:t>
            </a:r>
          </a:p>
        </p:txBody>
      </p:sp>
      <p:sp>
        <p:nvSpPr>
          <p:cNvPr id="3" name="Text Placeholder 2"/>
          <p:cNvSpPr>
            <a:spLocks noGrp="1"/>
          </p:cNvSpPr>
          <p:nvPr>
            <p:ph type="body" sz="quarter" idx="13"/>
          </p:nvPr>
        </p:nvSpPr>
        <p:spPr/>
        <p:txBody>
          <a:bodyPr/>
          <a:lstStyle/>
          <a:p>
            <a:r>
              <a:rPr lang="en-US" dirty="0"/>
              <a:t>Twitter</a:t>
            </a:r>
          </a:p>
          <a:p>
            <a:pPr lvl="1"/>
            <a:r>
              <a:rPr lang="en-US" dirty="0"/>
              <a:t>@</a:t>
            </a:r>
            <a:r>
              <a:rPr lang="en-US" dirty="0" err="1"/>
              <a:t>richardmcdougll</a:t>
            </a:r>
            <a:endParaRPr lang="en-US" dirty="0"/>
          </a:p>
          <a:p>
            <a:r>
              <a:rPr lang="en-US" dirty="0"/>
              <a:t>My CTO Blog</a:t>
            </a:r>
          </a:p>
          <a:p>
            <a:pPr lvl="1"/>
            <a:r>
              <a:rPr lang="en-US" sz="1400" dirty="0"/>
              <a:t>http://communities.vmware.com/community/vmtn/cto/cloud</a:t>
            </a:r>
          </a:p>
          <a:p>
            <a:r>
              <a:rPr lang="en-US" dirty="0" err="1"/>
              <a:t>Hadoop</a:t>
            </a:r>
            <a:r>
              <a:rPr lang="en-US" dirty="0"/>
              <a:t> on </a:t>
            </a:r>
            <a:r>
              <a:rPr lang="en-US" dirty="0" err="1"/>
              <a:t>vSphere</a:t>
            </a:r>
            <a:endParaRPr lang="en-US" dirty="0"/>
          </a:p>
          <a:p>
            <a:pPr lvl="1"/>
            <a:r>
              <a:rPr lang="en-US" dirty="0"/>
              <a:t>Talk @ </a:t>
            </a:r>
            <a:r>
              <a:rPr lang="en-US" dirty="0" err="1"/>
              <a:t>Hadoop</a:t>
            </a:r>
            <a:r>
              <a:rPr lang="en-US" dirty="0"/>
              <a:t> World</a:t>
            </a:r>
          </a:p>
          <a:p>
            <a:pPr lvl="1"/>
            <a:r>
              <a:rPr lang="en-US" dirty="0"/>
              <a:t>Performance Paper – </a:t>
            </a:r>
            <a:r>
              <a:rPr lang="en-US" sz="1200" dirty="0"/>
              <a:t>http://www.vmware.com/files/.../VMW-Hadoop-Performance-vSphere5.pdf</a:t>
            </a:r>
          </a:p>
          <a:p>
            <a:r>
              <a:rPr lang="en-US" dirty="0"/>
              <a:t>Spring </a:t>
            </a:r>
            <a:r>
              <a:rPr lang="en-US" dirty="0" err="1"/>
              <a:t>Hadoop</a:t>
            </a:r>
            <a:endParaRPr lang="en-US" dirty="0"/>
          </a:p>
          <a:p>
            <a:pPr lvl="1"/>
            <a:r>
              <a:rPr lang="en-US" sz="1400" dirty="0"/>
              <a:t>http://blog.springsource.org/2012/02/29/introducing-spring-hadoop</a:t>
            </a:r>
          </a:p>
        </p:txBody>
      </p:sp>
      <p:pic>
        <p:nvPicPr>
          <p:cNvPr id="4" name="Picture 3" descr="hadoop.gif"/>
          <p:cNvPicPr>
            <a:picLocks noChangeAspect="1"/>
          </p:cNvPicPr>
          <p:nvPr/>
        </p:nvPicPr>
        <p:blipFill>
          <a:blip r:embed="rId3"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6629400" y="4267200"/>
            <a:ext cx="2362200" cy="1889760"/>
          </a:xfrm>
          <a:prstGeom prst="rect">
            <a:avLst/>
          </a:prstGeom>
        </p:spPr>
      </p:pic>
      <p:pic>
        <p:nvPicPr>
          <p:cNvPr id="6" name="Picture 5" descr="spring09_logo.png"/>
          <p:cNvPicPr>
            <a:picLocks noChangeAspect="1"/>
          </p:cNvPicPr>
          <p:nvPr/>
        </p:nvPicPr>
        <p:blipFill>
          <a:blip r:embed="rId4"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3505200" y="5387402"/>
            <a:ext cx="3048000" cy="635000"/>
          </a:xfrm>
          <a:prstGeom prst="rect">
            <a:avLst/>
          </a:prstGeom>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119063056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Infrastructure, Apps and now Data…</a:t>
            </a:r>
            <a:endParaRPr lang="en-US" dirty="0"/>
          </a:p>
        </p:txBody>
      </p:sp>
      <p:grpSp>
        <p:nvGrpSpPr>
          <p:cNvPr id="16" name="Group 19"/>
          <p:cNvGrpSpPr>
            <a:grpSpLocks/>
          </p:cNvGrpSpPr>
          <p:nvPr/>
        </p:nvGrpSpPr>
        <p:grpSpPr bwMode="auto">
          <a:xfrm>
            <a:off x="457200" y="2362200"/>
            <a:ext cx="2303464" cy="1484114"/>
            <a:chOff x="6544079" y="4614599"/>
            <a:chExt cx="2303463" cy="1484180"/>
          </a:xfrm>
        </p:grpSpPr>
        <p:pic>
          <p:nvPicPr>
            <p:cNvPr id="17" name="Picture 27" descr="ICON_Cloud_Q308"/>
            <p:cNvPicPr>
              <a:picLocks noChangeAspect="1" noChangeArrowheads="1"/>
            </p:cNvPicPr>
            <p:nvPr/>
          </p:nvPicPr>
          <p:blipFill>
            <a:blip r:embed="rId2" cstate="print"/>
            <a:srcRect/>
            <a:stretch>
              <a:fillRect/>
            </a:stretch>
          </p:blipFill>
          <p:spPr bwMode="auto">
            <a:xfrm>
              <a:off x="6544079" y="4614599"/>
              <a:ext cx="1389062" cy="884276"/>
            </a:xfrm>
            <a:prstGeom prst="rect">
              <a:avLst/>
            </a:prstGeom>
            <a:noFill/>
            <a:ln>
              <a:noFill/>
            </a:ln>
            <a:effectLst>
              <a:outerShdw blurRad="152400" dist="190500" dir="5400000" sx="90000" sy="-19000" rotWithShape="0">
                <a:prstClr val="black">
                  <a:alpha val="15000"/>
                </a:prstClr>
              </a:outerShdw>
            </a:effectLst>
            <a:extLst/>
          </p:spPr>
        </p:pic>
        <p:pic>
          <p:nvPicPr>
            <p:cNvPr id="18" name="Picture 27" descr="ICON_Cloud_Q308"/>
            <p:cNvPicPr>
              <a:picLocks noChangeAspect="1" noChangeArrowheads="1"/>
            </p:cNvPicPr>
            <p:nvPr/>
          </p:nvPicPr>
          <p:blipFill>
            <a:blip r:embed="rId2" cstate="print">
              <a:grayscl/>
            </a:blip>
            <a:srcRect/>
            <a:stretch>
              <a:fillRect/>
            </a:stretch>
          </p:blipFill>
          <p:spPr bwMode="auto">
            <a:xfrm>
              <a:off x="7458480" y="4767006"/>
              <a:ext cx="1389062" cy="884276"/>
            </a:xfrm>
            <a:prstGeom prst="rect">
              <a:avLst/>
            </a:prstGeom>
            <a:noFill/>
            <a:ln>
              <a:noFill/>
            </a:ln>
            <a:effectLst>
              <a:outerShdw blurRad="152400" dist="190500" dir="5400000" sx="90000" sy="-19000" rotWithShape="0">
                <a:prstClr val="black">
                  <a:alpha val="15000"/>
                </a:prstClr>
              </a:outerShdw>
            </a:effectLst>
            <a:extLst/>
          </p:spPr>
        </p:pic>
        <p:sp>
          <p:nvSpPr>
            <p:cNvPr id="19" name="TextBox 18"/>
            <p:cNvSpPr txBox="1"/>
            <p:nvPr/>
          </p:nvSpPr>
          <p:spPr bwMode="auto">
            <a:xfrm>
              <a:off x="6925080" y="4919413"/>
              <a:ext cx="614363" cy="307989"/>
            </a:xfrm>
            <a:prstGeom prst="rect">
              <a:avLst/>
            </a:prstGeom>
            <a:noFill/>
          </p:spPr>
          <p:txBody>
            <a:bodyPr wrap="none">
              <a:spAutoFit/>
            </a:bodyPr>
            <a:lstStyle/>
            <a:p>
              <a:pPr fontAlgn="auto">
                <a:spcBef>
                  <a:spcPts val="0"/>
                </a:spcBef>
                <a:spcAft>
                  <a:spcPct val="40000"/>
                </a:spcAft>
                <a:defRPr/>
              </a:pPr>
              <a:r>
                <a:rPr lang="en-US" sz="1400" dirty="0">
                  <a:solidFill>
                    <a:schemeClr val="accent3"/>
                  </a:solidFill>
                  <a:latin typeface="+mn-lt"/>
                  <a:ea typeface="+mn-ea"/>
                  <a:cs typeface="+mn-cs"/>
                </a:rPr>
                <a:t>Private</a:t>
              </a:r>
            </a:p>
          </p:txBody>
        </p:sp>
        <p:sp>
          <p:nvSpPr>
            <p:cNvPr id="20" name="TextBox 19"/>
            <p:cNvSpPr txBox="1"/>
            <p:nvPr/>
          </p:nvSpPr>
          <p:spPr bwMode="auto">
            <a:xfrm>
              <a:off x="7839479" y="5071819"/>
              <a:ext cx="673100" cy="307989"/>
            </a:xfrm>
            <a:prstGeom prst="rect">
              <a:avLst/>
            </a:prstGeom>
            <a:noFill/>
          </p:spPr>
          <p:txBody>
            <a:bodyPr wrap="none">
              <a:spAutoFit/>
            </a:bodyPr>
            <a:lstStyle/>
            <a:p>
              <a:pPr fontAlgn="auto">
                <a:spcBef>
                  <a:spcPts val="0"/>
                </a:spcBef>
                <a:spcAft>
                  <a:spcPct val="40000"/>
                </a:spcAft>
                <a:defRPr/>
              </a:pPr>
              <a:r>
                <a:rPr lang="en-US" sz="1400" dirty="0">
                  <a:solidFill>
                    <a:schemeClr val="accent3"/>
                  </a:solidFill>
                  <a:latin typeface="+mn-lt"/>
                  <a:ea typeface="+mn-ea"/>
                  <a:cs typeface="+mn-cs"/>
                </a:rPr>
                <a:t>Public</a:t>
              </a:r>
            </a:p>
          </p:txBody>
        </p:sp>
        <p:sp>
          <p:nvSpPr>
            <p:cNvPr id="21" name="TextBox 20"/>
            <p:cNvSpPr txBox="1"/>
            <p:nvPr/>
          </p:nvSpPr>
          <p:spPr bwMode="auto">
            <a:xfrm>
              <a:off x="7018743" y="5790988"/>
              <a:ext cx="184666" cy="307791"/>
            </a:xfrm>
            <a:prstGeom prst="rect">
              <a:avLst/>
            </a:prstGeom>
            <a:noFill/>
          </p:spPr>
          <p:txBody>
            <a:bodyPr wrap="none">
              <a:spAutoFit/>
            </a:bodyPr>
            <a:lstStyle/>
            <a:p>
              <a:pPr fontAlgn="auto">
                <a:spcBef>
                  <a:spcPts val="0"/>
                </a:spcBef>
                <a:spcAft>
                  <a:spcPct val="40000"/>
                </a:spcAft>
                <a:defRPr/>
              </a:pPr>
              <a:endParaRPr lang="en-US" sz="1400" dirty="0">
                <a:solidFill>
                  <a:schemeClr val="accent3"/>
                </a:solidFill>
                <a:latin typeface="+mn-lt"/>
                <a:ea typeface="+mn-ea"/>
                <a:cs typeface="+mn-cs"/>
              </a:endParaRPr>
            </a:p>
          </p:txBody>
        </p:sp>
      </p:grpSp>
      <p:grpSp>
        <p:nvGrpSpPr>
          <p:cNvPr id="22" name="Group 21"/>
          <p:cNvGrpSpPr/>
          <p:nvPr/>
        </p:nvGrpSpPr>
        <p:grpSpPr>
          <a:xfrm>
            <a:off x="3352800" y="1752600"/>
            <a:ext cx="2413970" cy="2288080"/>
            <a:chOff x="3505200" y="2133600"/>
            <a:chExt cx="3099770" cy="2973880"/>
          </a:xfrm>
        </p:grpSpPr>
        <p:sp>
          <p:nvSpPr>
            <p:cNvPr id="23" name="Freeform 22"/>
            <p:cNvSpPr/>
            <p:nvPr/>
          </p:nvSpPr>
          <p:spPr>
            <a:xfrm>
              <a:off x="3779691" y="2292131"/>
              <a:ext cx="2660370" cy="2560885"/>
            </a:xfrm>
            <a:custGeom>
              <a:avLst/>
              <a:gdLst>
                <a:gd name="connsiteX0" fmla="*/ 1786845 w 3573690"/>
                <a:gd name="connsiteY0" fmla="*/ 0 h 3573690"/>
                <a:gd name="connsiteX1" fmla="*/ 3334298 w 3573690"/>
                <a:gd name="connsiteY1" fmla="*/ 893422 h 3573690"/>
                <a:gd name="connsiteX2" fmla="*/ 3334298 w 3573690"/>
                <a:gd name="connsiteY2" fmla="*/ 2680267 h 3573690"/>
                <a:gd name="connsiteX3" fmla="*/ 1786845 w 3573690"/>
                <a:gd name="connsiteY3" fmla="*/ 1786845 h 3573690"/>
                <a:gd name="connsiteX4" fmla="*/ 1786845 w 3573690"/>
                <a:gd name="connsiteY4" fmla="*/ 0 h 3573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3690" h="3573690">
                  <a:moveTo>
                    <a:pt x="1786845" y="0"/>
                  </a:moveTo>
                  <a:cubicBezTo>
                    <a:pt x="2425223" y="0"/>
                    <a:pt x="3015109" y="340571"/>
                    <a:pt x="3334298" y="893422"/>
                  </a:cubicBezTo>
                  <a:cubicBezTo>
                    <a:pt x="3653487" y="1446274"/>
                    <a:pt x="3653487" y="2127415"/>
                    <a:pt x="3334298" y="2680267"/>
                  </a:cubicBezTo>
                  <a:lnTo>
                    <a:pt x="1786845" y="1786845"/>
                  </a:lnTo>
                  <a:lnTo>
                    <a:pt x="1786845" y="0"/>
                  </a:lnTo>
                  <a:close/>
                </a:path>
              </a:pathLst>
            </a:cu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1903740" tIns="777602" rIns="434272" bIns="1773130" numCol="1" spcCol="1270" anchor="ctr" anchorCtr="0">
              <a:noAutofit/>
            </a:bodyPr>
            <a:lstStyle/>
            <a:p>
              <a:pPr lvl="0" algn="ctr" defTabSz="711200">
                <a:lnSpc>
                  <a:spcPct val="90000"/>
                </a:lnSpc>
                <a:spcBef>
                  <a:spcPct val="0"/>
                </a:spcBef>
                <a:spcAft>
                  <a:spcPct val="35000"/>
                </a:spcAft>
              </a:pPr>
              <a:r>
                <a:rPr lang="en-US" sz="1200" b="1" kern="1200" dirty="0" smtClean="0">
                  <a:solidFill>
                    <a:srgbClr val="333333"/>
                  </a:solidFill>
                </a:rPr>
                <a:t> </a:t>
              </a:r>
              <a:endParaRPr lang="en-US" sz="1200" b="1" kern="1200" dirty="0">
                <a:solidFill>
                  <a:srgbClr val="333333"/>
                </a:solidFill>
              </a:endParaRPr>
            </a:p>
          </p:txBody>
        </p:sp>
        <p:sp>
          <p:nvSpPr>
            <p:cNvPr id="24" name="Freeform 23"/>
            <p:cNvSpPr/>
            <p:nvPr/>
          </p:nvSpPr>
          <p:spPr>
            <a:xfrm>
              <a:off x="3724901" y="2388226"/>
              <a:ext cx="2660370" cy="2560885"/>
            </a:xfrm>
            <a:custGeom>
              <a:avLst/>
              <a:gdLst>
                <a:gd name="connsiteX0" fmla="*/ 3334298 w 3573690"/>
                <a:gd name="connsiteY0" fmla="*/ 2680268 h 3573690"/>
                <a:gd name="connsiteX1" fmla="*/ 1786845 w 3573690"/>
                <a:gd name="connsiteY1" fmla="*/ 3573691 h 3573690"/>
                <a:gd name="connsiteX2" fmla="*/ 239392 w 3573690"/>
                <a:gd name="connsiteY2" fmla="*/ 2680269 h 3573690"/>
                <a:gd name="connsiteX3" fmla="*/ 1786845 w 3573690"/>
                <a:gd name="connsiteY3" fmla="*/ 1786845 h 3573690"/>
                <a:gd name="connsiteX4" fmla="*/ 3334298 w 3573690"/>
                <a:gd name="connsiteY4" fmla="*/ 2680268 h 3573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3690" h="3573690">
                  <a:moveTo>
                    <a:pt x="3334298" y="2680268"/>
                  </a:moveTo>
                  <a:cubicBezTo>
                    <a:pt x="3015109" y="3233120"/>
                    <a:pt x="2425223" y="3573691"/>
                    <a:pt x="1786845" y="3573691"/>
                  </a:cubicBezTo>
                  <a:cubicBezTo>
                    <a:pt x="1148467" y="3573691"/>
                    <a:pt x="558581" y="3233120"/>
                    <a:pt x="239392" y="2680269"/>
                  </a:cubicBezTo>
                  <a:lnTo>
                    <a:pt x="1786845" y="1786845"/>
                  </a:lnTo>
                  <a:lnTo>
                    <a:pt x="3334298" y="2680268"/>
                  </a:lnTo>
                  <a:close/>
                </a:path>
              </a:pathLst>
            </a:cu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spcFirstLastPara="0" vert="horz" wrap="square" lIns="871198" tIns="2338965" rIns="828655" bIns="339399" numCol="1" spcCol="1270" anchor="ctr" anchorCtr="0">
              <a:noAutofit/>
            </a:bodyPr>
            <a:lstStyle/>
            <a:p>
              <a:pPr lvl="0" algn="ctr" defTabSz="711200">
                <a:lnSpc>
                  <a:spcPct val="90000"/>
                </a:lnSpc>
                <a:spcBef>
                  <a:spcPct val="0"/>
                </a:spcBef>
                <a:spcAft>
                  <a:spcPct val="35000"/>
                </a:spcAft>
              </a:pPr>
              <a:r>
                <a:rPr lang="en-US" sz="1200" b="1" kern="1200" dirty="0" smtClean="0"/>
                <a:t> </a:t>
              </a:r>
              <a:endParaRPr lang="en-US" sz="1200" b="1" kern="1200" dirty="0"/>
            </a:p>
          </p:txBody>
        </p:sp>
        <p:sp>
          <p:nvSpPr>
            <p:cNvPr id="25" name="Freeform 24"/>
            <p:cNvSpPr/>
            <p:nvPr/>
          </p:nvSpPr>
          <p:spPr>
            <a:xfrm>
              <a:off x="3670110" y="2292131"/>
              <a:ext cx="2660370" cy="2560885"/>
            </a:xfrm>
            <a:custGeom>
              <a:avLst/>
              <a:gdLst>
                <a:gd name="connsiteX0" fmla="*/ 239392 w 3573690"/>
                <a:gd name="connsiteY0" fmla="*/ 2680268 h 3573690"/>
                <a:gd name="connsiteX1" fmla="*/ 239392 w 3573690"/>
                <a:gd name="connsiteY1" fmla="*/ 893423 h 3573690"/>
                <a:gd name="connsiteX2" fmla="*/ 1786845 w 3573690"/>
                <a:gd name="connsiteY2" fmla="*/ 0 h 3573690"/>
                <a:gd name="connsiteX3" fmla="*/ 1786845 w 3573690"/>
                <a:gd name="connsiteY3" fmla="*/ 1786845 h 3573690"/>
                <a:gd name="connsiteX4" fmla="*/ 239392 w 3573690"/>
                <a:gd name="connsiteY4" fmla="*/ 2680268 h 3573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3690" h="3573690">
                  <a:moveTo>
                    <a:pt x="239392" y="2680268"/>
                  </a:moveTo>
                  <a:cubicBezTo>
                    <a:pt x="-79797" y="2127416"/>
                    <a:pt x="-79797" y="1446275"/>
                    <a:pt x="239392" y="893423"/>
                  </a:cubicBezTo>
                  <a:cubicBezTo>
                    <a:pt x="558581" y="340571"/>
                    <a:pt x="1148467" y="0"/>
                    <a:pt x="1786845" y="0"/>
                  </a:cubicBezTo>
                  <a:lnTo>
                    <a:pt x="1786845" y="1786845"/>
                  </a:lnTo>
                  <a:lnTo>
                    <a:pt x="239392" y="2680268"/>
                  </a:lnTo>
                  <a:close/>
                </a:path>
              </a:pathLst>
            </a:cu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spcFirstLastPara="0" vert="horz" wrap="square" lIns="413952" tIns="757282" rIns="1883420" bIns="1752810" numCol="1" spcCol="1270" anchor="ctr" anchorCtr="0">
              <a:noAutofit/>
            </a:bodyPr>
            <a:lstStyle/>
            <a:p>
              <a:pPr lvl="0" algn="ctr" defTabSz="711200">
                <a:lnSpc>
                  <a:spcPct val="90000"/>
                </a:lnSpc>
                <a:spcBef>
                  <a:spcPct val="0"/>
                </a:spcBef>
                <a:spcAft>
                  <a:spcPct val="35000"/>
                </a:spcAft>
              </a:pPr>
              <a:r>
                <a:rPr lang="en-US" sz="1200" b="1" kern="1200" dirty="0" smtClean="0"/>
                <a:t> </a:t>
              </a:r>
              <a:endParaRPr lang="en-US" sz="1200" b="1" kern="1200" dirty="0"/>
            </a:p>
          </p:txBody>
        </p:sp>
        <p:sp>
          <p:nvSpPr>
            <p:cNvPr id="26" name="Circular Arrow 25"/>
            <p:cNvSpPr/>
            <p:nvPr/>
          </p:nvSpPr>
          <p:spPr>
            <a:xfrm>
              <a:off x="3615221" y="2133600"/>
              <a:ext cx="2989749" cy="2877947"/>
            </a:xfrm>
            <a:prstGeom prst="circularArrow">
              <a:avLst>
                <a:gd name="adj1" fmla="val 5085"/>
                <a:gd name="adj2" fmla="val 327528"/>
                <a:gd name="adj3" fmla="val 1472472"/>
                <a:gd name="adj4" fmla="val 16199432"/>
                <a:gd name="adj5" fmla="val 5932"/>
              </a:avLst>
            </a:pr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hueOff val="0"/>
                <a:satOff val="0"/>
                <a:lumOff val="0"/>
                <a:alphaOff val="0"/>
              </a:schemeClr>
            </a:fontRef>
          </p:style>
        </p:sp>
        <p:sp>
          <p:nvSpPr>
            <p:cNvPr id="27" name="Circular Arrow 26"/>
            <p:cNvSpPr/>
            <p:nvPr/>
          </p:nvSpPr>
          <p:spPr>
            <a:xfrm>
              <a:off x="3560211" y="2229533"/>
              <a:ext cx="2989749" cy="2877947"/>
            </a:xfrm>
            <a:prstGeom prst="circularArrow">
              <a:avLst>
                <a:gd name="adj1" fmla="val 5085"/>
                <a:gd name="adj2" fmla="val 327528"/>
                <a:gd name="adj3" fmla="val 8671970"/>
                <a:gd name="adj4" fmla="val 1800502"/>
                <a:gd name="adj5" fmla="val 5932"/>
              </a:avLst>
            </a:pr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hueOff val="0"/>
                <a:satOff val="0"/>
                <a:lumOff val="0"/>
                <a:alphaOff val="0"/>
              </a:schemeClr>
            </a:fontRef>
          </p:style>
        </p:sp>
        <p:sp>
          <p:nvSpPr>
            <p:cNvPr id="28" name="Circular Arrow 27"/>
            <p:cNvSpPr/>
            <p:nvPr/>
          </p:nvSpPr>
          <p:spPr>
            <a:xfrm>
              <a:off x="3505200" y="2133600"/>
              <a:ext cx="2989749" cy="2877947"/>
            </a:xfrm>
            <a:prstGeom prst="circularArrow">
              <a:avLst>
                <a:gd name="adj1" fmla="val 5085"/>
                <a:gd name="adj2" fmla="val 327528"/>
                <a:gd name="adj3" fmla="val 15873039"/>
                <a:gd name="adj4" fmla="val 9000000"/>
                <a:gd name="adj5" fmla="val 5932"/>
              </a:avLst>
            </a:pr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hueOff val="0"/>
                <a:satOff val="0"/>
                <a:lumOff val="0"/>
                <a:alphaOff val="0"/>
              </a:schemeClr>
            </a:fontRef>
          </p:style>
        </p:sp>
        <p:sp>
          <p:nvSpPr>
            <p:cNvPr id="29" name="TextBox 28"/>
            <p:cNvSpPr txBox="1"/>
            <p:nvPr/>
          </p:nvSpPr>
          <p:spPr>
            <a:xfrm>
              <a:off x="3994441" y="2826875"/>
              <a:ext cx="754984" cy="400111"/>
            </a:xfrm>
            <a:prstGeom prst="rect">
              <a:avLst/>
            </a:prstGeom>
            <a:noFill/>
          </p:spPr>
          <p:txBody>
            <a:bodyPr wrap="none" rtlCol="0">
              <a:spAutoFit/>
            </a:bodyPr>
            <a:lstStyle/>
            <a:p>
              <a:pPr algn="l"/>
              <a:r>
                <a:rPr lang="en-US" sz="2000" dirty="0" smtClean="0">
                  <a:solidFill>
                    <a:srgbClr val="FFFFFF"/>
                  </a:solidFill>
                  <a:latin typeface="+mn-lt"/>
                  <a:ea typeface="+mn-ea"/>
                </a:rPr>
                <a:t>Build</a:t>
              </a:r>
            </a:p>
          </p:txBody>
        </p:sp>
        <p:sp>
          <p:nvSpPr>
            <p:cNvPr id="30" name="TextBox 29"/>
            <p:cNvSpPr txBox="1"/>
            <p:nvPr/>
          </p:nvSpPr>
          <p:spPr>
            <a:xfrm>
              <a:off x="5334000" y="2895600"/>
              <a:ext cx="655172" cy="400110"/>
            </a:xfrm>
            <a:prstGeom prst="rect">
              <a:avLst/>
            </a:prstGeom>
            <a:noFill/>
          </p:spPr>
          <p:txBody>
            <a:bodyPr wrap="none" rtlCol="0">
              <a:spAutoFit/>
            </a:bodyPr>
            <a:lstStyle/>
            <a:p>
              <a:pPr algn="l"/>
              <a:r>
                <a:rPr lang="en-US" sz="2000" dirty="0" smtClean="0">
                  <a:solidFill>
                    <a:srgbClr val="333333"/>
                  </a:solidFill>
                  <a:latin typeface="+mn-lt"/>
                  <a:ea typeface="+mn-ea"/>
                </a:rPr>
                <a:t>Run</a:t>
              </a:r>
            </a:p>
          </p:txBody>
        </p:sp>
        <p:sp>
          <p:nvSpPr>
            <p:cNvPr id="31" name="TextBox 30"/>
            <p:cNvSpPr txBox="1"/>
            <p:nvPr/>
          </p:nvSpPr>
          <p:spPr>
            <a:xfrm>
              <a:off x="4495800" y="4191000"/>
              <a:ext cx="1111527" cy="400110"/>
            </a:xfrm>
            <a:prstGeom prst="rect">
              <a:avLst/>
            </a:prstGeom>
            <a:noFill/>
          </p:spPr>
          <p:txBody>
            <a:bodyPr wrap="none" rtlCol="0">
              <a:spAutoFit/>
            </a:bodyPr>
            <a:lstStyle/>
            <a:p>
              <a:pPr algn="l"/>
              <a:r>
                <a:rPr lang="en-US" sz="2000" dirty="0" smtClean="0">
                  <a:solidFill>
                    <a:schemeClr val="bg1"/>
                  </a:solidFill>
                  <a:latin typeface="+mn-lt"/>
                  <a:ea typeface="+mn-ea"/>
                </a:rPr>
                <a:t>Manage</a:t>
              </a:r>
            </a:p>
          </p:txBody>
        </p:sp>
      </p:grpSp>
      <p:pic>
        <p:nvPicPr>
          <p:cNvPr id="32" name="Picture 31" descr="data_warehouse_1.gif"/>
          <p:cNvPicPr>
            <a:picLocks noChangeAspect="1"/>
          </p:cNvPicPr>
          <p:nvPr/>
        </p:nvPicPr>
        <p:blipFill>
          <a:blip r:embed="rId3"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6172200" y="1930400"/>
            <a:ext cx="2568294" cy="1955800"/>
          </a:xfrm>
          <a:prstGeom prst="rect">
            <a:avLst/>
          </a:prstGeom>
        </p:spPr>
      </p:pic>
      <p:sp>
        <p:nvSpPr>
          <p:cNvPr id="33" name="Rectangle 32"/>
          <p:cNvSpPr/>
          <p:nvPr/>
        </p:nvSpPr>
        <p:spPr>
          <a:xfrm>
            <a:off x="151363" y="4572000"/>
            <a:ext cx="2921042" cy="707886"/>
          </a:xfrm>
          <a:prstGeom prst="rect">
            <a:avLst/>
          </a:prstGeom>
        </p:spPr>
        <p:txBody>
          <a:bodyPr wrap="none">
            <a:spAutoFit/>
          </a:bodyPr>
          <a:lstStyle/>
          <a:p>
            <a:pPr algn="ctr"/>
            <a:r>
              <a:rPr lang="en-US" sz="2000" b="1" dirty="0" smtClean="0"/>
              <a:t>Simplify Infrastructure</a:t>
            </a:r>
          </a:p>
          <a:p>
            <a:pPr algn="ctr"/>
            <a:r>
              <a:rPr lang="en-US" sz="2000" b="1" dirty="0" smtClean="0"/>
              <a:t>With Cloud</a:t>
            </a:r>
            <a:endParaRPr lang="en-US" b="1" dirty="0"/>
          </a:p>
        </p:txBody>
      </p:sp>
      <p:sp>
        <p:nvSpPr>
          <p:cNvPr id="34" name="Rectangle 33"/>
          <p:cNvSpPr/>
          <p:nvPr/>
        </p:nvSpPr>
        <p:spPr>
          <a:xfrm>
            <a:off x="3352800" y="4572000"/>
            <a:ext cx="2854167" cy="707886"/>
          </a:xfrm>
          <a:prstGeom prst="rect">
            <a:avLst/>
          </a:prstGeom>
        </p:spPr>
        <p:txBody>
          <a:bodyPr wrap="none">
            <a:spAutoFit/>
          </a:bodyPr>
          <a:lstStyle/>
          <a:p>
            <a:pPr algn="ctr"/>
            <a:r>
              <a:rPr lang="en-US" sz="2000" b="1" dirty="0" smtClean="0"/>
              <a:t>Simplify App Platform</a:t>
            </a:r>
          </a:p>
          <a:p>
            <a:pPr algn="ctr"/>
            <a:r>
              <a:rPr lang="en-US" sz="2000" b="1" dirty="0" smtClean="0"/>
              <a:t>Through </a:t>
            </a:r>
            <a:r>
              <a:rPr lang="en-US" sz="2000" b="1" dirty="0" err="1" smtClean="0"/>
              <a:t>PaaS</a:t>
            </a:r>
            <a:endParaRPr lang="en-US" b="1" dirty="0"/>
          </a:p>
        </p:txBody>
      </p:sp>
      <p:sp>
        <p:nvSpPr>
          <p:cNvPr id="35" name="Rectangle 34"/>
          <p:cNvSpPr/>
          <p:nvPr/>
        </p:nvSpPr>
        <p:spPr>
          <a:xfrm>
            <a:off x="6629400" y="4724400"/>
            <a:ext cx="1813317" cy="400110"/>
          </a:xfrm>
          <a:prstGeom prst="rect">
            <a:avLst/>
          </a:prstGeom>
        </p:spPr>
        <p:txBody>
          <a:bodyPr wrap="none">
            <a:spAutoFit/>
          </a:bodyPr>
          <a:lstStyle/>
          <a:p>
            <a:pPr algn="ctr"/>
            <a:r>
              <a:rPr lang="en-US" sz="2000" b="1" dirty="0" smtClean="0"/>
              <a:t>Simplify Data</a:t>
            </a:r>
            <a:endParaRPr lang="en-US" b="1" dirty="0"/>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7048340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1" name="Title 3"/>
          <p:cNvSpPr>
            <a:spLocks noGrp="1"/>
          </p:cNvSpPr>
          <p:nvPr>
            <p:ph type="title"/>
          </p:nvPr>
        </p:nvSpPr>
        <p:spPr>
          <a:xfrm>
            <a:off x="520700" y="192088"/>
            <a:ext cx="6210300" cy="403225"/>
          </a:xfrm>
        </p:spPr>
        <p:txBody>
          <a:bodyPr/>
          <a:lstStyle/>
          <a:p>
            <a:pPr eaLnBrk="1" hangingPunct="1"/>
            <a:r>
              <a:rPr lang="en-US" altLang="zh-CN" dirty="0" smtClean="0"/>
              <a:t>Trend 1/3: New Data Growing at 60% Y/Y</a:t>
            </a:r>
          </a:p>
        </p:txBody>
      </p:sp>
      <p:graphicFrame>
        <p:nvGraphicFramePr>
          <p:cNvPr id="27650" name="Chart Placeholder 5"/>
          <p:cNvGraphicFramePr>
            <a:graphicFrameLocks noGrp="1"/>
          </p:cNvGraphicFramePr>
          <p:nvPr>
            <p:ph type="chart" idx="1"/>
          </p:nvPr>
        </p:nvGraphicFramePr>
        <p:xfrm>
          <a:off x="304800" y="1295400"/>
          <a:ext cx="8382000" cy="4572000"/>
        </p:xfrm>
        <a:graphic>
          <a:graphicData uri="http://schemas.openxmlformats.org/presentationml/2006/ole">
            <p:oleObj spid="_x0000_s2117" name="Worksheet" r:id="rId3" imgW="8382727" imgH="4572396" progId="Excel.Sheet.8">
              <p:embed/>
            </p:oleObj>
          </a:graphicData>
        </a:graphic>
      </p:graphicFrame>
      <p:sp>
        <p:nvSpPr>
          <p:cNvPr id="27652" name="TextBox 7"/>
          <p:cNvSpPr txBox="1">
            <a:spLocks noChangeArrowheads="1"/>
          </p:cNvSpPr>
          <p:nvPr/>
        </p:nvSpPr>
        <p:spPr bwMode="auto">
          <a:xfrm>
            <a:off x="5918200" y="5867400"/>
            <a:ext cx="3013075" cy="276225"/>
          </a:xfrm>
          <a:prstGeom prst="rect">
            <a:avLst/>
          </a:prstGeom>
          <a:noFill/>
          <a:ln w="9525">
            <a:noFill/>
            <a:miter lim="800000"/>
            <a:headEnd/>
            <a:tailEnd/>
          </a:ln>
        </p:spPr>
        <p:txBody>
          <a:bodyPr wrap="none">
            <a:spAutoFit/>
          </a:bodyPr>
          <a:lstStyle/>
          <a:p>
            <a:r>
              <a:rPr lang="en-US" altLang="zh-CN" sz="1200" dirty="0">
                <a:solidFill>
                  <a:srgbClr val="333333"/>
                </a:solidFill>
              </a:rPr>
              <a:t>Source: </a:t>
            </a:r>
            <a:r>
              <a:rPr lang="en-US" altLang="zh-CN" sz="1200" dirty="0"/>
              <a:t>The Information </a:t>
            </a:r>
            <a:r>
              <a:rPr lang="en-US" altLang="zh-CN" sz="1200" dirty="0" smtClean="0"/>
              <a:t>Explosion, </a:t>
            </a:r>
            <a:r>
              <a:rPr lang="en-US" altLang="zh-CN" sz="1200" dirty="0"/>
              <a:t>2009</a:t>
            </a:r>
            <a:endParaRPr lang="en-US" altLang="zh-CN" sz="1200" dirty="0">
              <a:solidFill>
                <a:srgbClr val="333333"/>
              </a:solidFill>
            </a:endParaRPr>
          </a:p>
        </p:txBody>
      </p:sp>
      <p:sp>
        <p:nvSpPr>
          <p:cNvPr id="27653" name="TextBox 9"/>
          <p:cNvSpPr txBox="1">
            <a:spLocks noChangeArrowheads="1"/>
          </p:cNvSpPr>
          <p:nvPr/>
        </p:nvSpPr>
        <p:spPr bwMode="auto">
          <a:xfrm>
            <a:off x="3848100" y="3951288"/>
            <a:ext cx="2560638" cy="368300"/>
          </a:xfrm>
          <a:prstGeom prst="rect">
            <a:avLst/>
          </a:prstGeom>
          <a:noFill/>
          <a:ln w="9525">
            <a:noFill/>
            <a:miter lim="800000"/>
            <a:headEnd/>
            <a:tailEnd/>
          </a:ln>
        </p:spPr>
        <p:txBody>
          <a:bodyPr>
            <a:spAutoFit/>
          </a:bodyPr>
          <a:lstStyle/>
          <a:p>
            <a:r>
              <a:rPr lang="en-US" altLang="zh-CN" b="1">
                <a:latin typeface="Calibri" pitchFamily="34" charset="0"/>
              </a:rPr>
              <a:t>medical imaging, sensors</a:t>
            </a:r>
          </a:p>
        </p:txBody>
      </p:sp>
      <p:sp>
        <p:nvSpPr>
          <p:cNvPr id="27654" name="TextBox 10"/>
          <p:cNvSpPr txBox="1">
            <a:spLocks noChangeArrowheads="1"/>
          </p:cNvSpPr>
          <p:nvPr/>
        </p:nvSpPr>
        <p:spPr bwMode="auto">
          <a:xfrm>
            <a:off x="1231900" y="4689475"/>
            <a:ext cx="5257800" cy="369888"/>
          </a:xfrm>
          <a:prstGeom prst="rect">
            <a:avLst/>
          </a:prstGeom>
          <a:noFill/>
          <a:ln w="9525">
            <a:noFill/>
            <a:miter lim="800000"/>
            <a:headEnd/>
            <a:tailEnd/>
          </a:ln>
        </p:spPr>
        <p:txBody>
          <a:bodyPr>
            <a:spAutoFit/>
          </a:bodyPr>
          <a:lstStyle/>
          <a:p>
            <a:r>
              <a:rPr lang="en-US" altLang="zh-CN" b="1">
                <a:latin typeface="Calibri" pitchFamily="34" charset="0"/>
              </a:rPr>
              <a:t>cad/cam, appliances, videoconfercing, digital movies</a:t>
            </a:r>
          </a:p>
        </p:txBody>
      </p:sp>
      <p:sp>
        <p:nvSpPr>
          <p:cNvPr id="27655" name="TextBox 11"/>
          <p:cNvSpPr txBox="1">
            <a:spLocks noChangeArrowheads="1"/>
          </p:cNvSpPr>
          <p:nvPr/>
        </p:nvSpPr>
        <p:spPr bwMode="auto">
          <a:xfrm>
            <a:off x="4991100" y="3211513"/>
            <a:ext cx="1498600" cy="369887"/>
          </a:xfrm>
          <a:prstGeom prst="rect">
            <a:avLst/>
          </a:prstGeom>
          <a:noFill/>
          <a:ln w="9525">
            <a:noFill/>
            <a:miter lim="800000"/>
            <a:headEnd/>
            <a:tailEnd/>
          </a:ln>
        </p:spPr>
        <p:txBody>
          <a:bodyPr wrap="none">
            <a:spAutoFit/>
          </a:bodyPr>
          <a:lstStyle/>
          <a:p>
            <a:r>
              <a:rPr lang="en-US" altLang="zh-CN" b="1">
                <a:latin typeface="Calibri" pitchFamily="34" charset="0"/>
              </a:rPr>
              <a:t>digital photos</a:t>
            </a:r>
          </a:p>
        </p:txBody>
      </p:sp>
      <p:sp>
        <p:nvSpPr>
          <p:cNvPr id="27656" name="TextBox 12"/>
          <p:cNvSpPr txBox="1">
            <a:spLocks noChangeArrowheads="1"/>
          </p:cNvSpPr>
          <p:nvPr/>
        </p:nvSpPr>
        <p:spPr bwMode="auto">
          <a:xfrm>
            <a:off x="5272088" y="2843213"/>
            <a:ext cx="1030287" cy="368300"/>
          </a:xfrm>
          <a:prstGeom prst="rect">
            <a:avLst/>
          </a:prstGeom>
          <a:noFill/>
          <a:ln w="9525">
            <a:noFill/>
            <a:miter lim="800000"/>
            <a:headEnd/>
            <a:tailEnd/>
          </a:ln>
        </p:spPr>
        <p:txBody>
          <a:bodyPr wrap="none">
            <a:spAutoFit/>
          </a:bodyPr>
          <a:lstStyle/>
          <a:p>
            <a:r>
              <a:rPr lang="en-US" altLang="zh-CN" b="1">
                <a:latin typeface="Calibri" pitchFamily="34" charset="0"/>
              </a:rPr>
              <a:t>digital tv</a:t>
            </a:r>
          </a:p>
        </p:txBody>
      </p:sp>
      <p:sp>
        <p:nvSpPr>
          <p:cNvPr id="27657" name="TextBox 13"/>
          <p:cNvSpPr txBox="1">
            <a:spLocks noChangeArrowheads="1"/>
          </p:cNvSpPr>
          <p:nvPr/>
        </p:nvSpPr>
        <p:spPr bwMode="auto">
          <a:xfrm>
            <a:off x="5775325" y="2473325"/>
            <a:ext cx="727075" cy="369888"/>
          </a:xfrm>
          <a:prstGeom prst="rect">
            <a:avLst/>
          </a:prstGeom>
          <a:noFill/>
          <a:ln w="9525">
            <a:noFill/>
            <a:miter lim="800000"/>
            <a:headEnd/>
            <a:tailEnd/>
          </a:ln>
        </p:spPr>
        <p:txBody>
          <a:bodyPr wrap="none">
            <a:spAutoFit/>
          </a:bodyPr>
          <a:lstStyle/>
          <a:p>
            <a:r>
              <a:rPr lang="en-US" altLang="zh-CN" b="1">
                <a:latin typeface="Calibri" pitchFamily="34" charset="0"/>
              </a:rPr>
              <a:t>audio</a:t>
            </a:r>
          </a:p>
        </p:txBody>
      </p:sp>
      <p:sp>
        <p:nvSpPr>
          <p:cNvPr id="27658" name="TextBox 14"/>
          <p:cNvSpPr txBox="1">
            <a:spLocks noChangeArrowheads="1"/>
          </p:cNvSpPr>
          <p:nvPr/>
        </p:nvSpPr>
        <p:spPr bwMode="auto">
          <a:xfrm>
            <a:off x="4241800" y="3581400"/>
            <a:ext cx="2166938" cy="369888"/>
          </a:xfrm>
          <a:prstGeom prst="rect">
            <a:avLst/>
          </a:prstGeom>
          <a:noFill/>
          <a:ln w="9525">
            <a:noFill/>
            <a:miter lim="800000"/>
            <a:headEnd/>
            <a:tailEnd/>
          </a:ln>
        </p:spPr>
        <p:txBody>
          <a:bodyPr>
            <a:spAutoFit/>
          </a:bodyPr>
          <a:lstStyle/>
          <a:p>
            <a:r>
              <a:rPr lang="en-US" altLang="zh-CN" b="1">
                <a:latin typeface="Calibri" pitchFamily="34" charset="0"/>
              </a:rPr>
              <a:t>camera phones, rfid</a:t>
            </a:r>
          </a:p>
        </p:txBody>
      </p:sp>
      <p:sp>
        <p:nvSpPr>
          <p:cNvPr id="27659" name="TextBox 15"/>
          <p:cNvSpPr txBox="1">
            <a:spLocks noChangeArrowheads="1"/>
          </p:cNvSpPr>
          <p:nvPr/>
        </p:nvSpPr>
        <p:spPr bwMode="auto">
          <a:xfrm>
            <a:off x="2286000" y="4319588"/>
            <a:ext cx="4122738" cy="369887"/>
          </a:xfrm>
          <a:prstGeom prst="rect">
            <a:avLst/>
          </a:prstGeom>
          <a:noFill/>
          <a:ln w="9525">
            <a:noFill/>
            <a:miter lim="800000"/>
            <a:headEnd/>
            <a:tailEnd/>
          </a:ln>
        </p:spPr>
        <p:txBody>
          <a:bodyPr>
            <a:spAutoFit/>
          </a:bodyPr>
          <a:lstStyle/>
          <a:p>
            <a:r>
              <a:rPr lang="en-US" altLang="zh-CN" b="1">
                <a:latin typeface="Calibri" pitchFamily="34" charset="0"/>
              </a:rPr>
              <a:t>satellite images, games, scanners, twitter</a:t>
            </a:r>
          </a:p>
        </p:txBody>
      </p:sp>
      <p:cxnSp>
        <p:nvCxnSpPr>
          <p:cNvPr id="27660" name="Straight Arrow Connector 17"/>
          <p:cNvCxnSpPr>
            <a:cxnSpLocks noChangeShapeType="1"/>
          </p:cNvCxnSpPr>
          <p:nvPr/>
        </p:nvCxnSpPr>
        <p:spPr bwMode="auto">
          <a:xfrm flipH="1">
            <a:off x="6302376" y="3886200"/>
            <a:ext cx="1546224" cy="1173163"/>
          </a:xfrm>
          <a:prstGeom prst="straightConnector1">
            <a:avLst/>
          </a:prstGeom>
          <a:noFill/>
          <a:ln w="38100" algn="ctr">
            <a:solidFill>
              <a:schemeClr val="tx1">
                <a:alpha val="79999"/>
              </a:schemeClr>
            </a:solidFill>
            <a:round/>
            <a:headEnd/>
            <a:tailEnd type="arrow" w="med" len="med"/>
          </a:ln>
        </p:spPr>
      </p:cxnSp>
      <p:sp>
        <p:nvSpPr>
          <p:cNvPr id="27661" name="Rectangle 18"/>
          <p:cNvSpPr>
            <a:spLocks noChangeArrowheads="1"/>
          </p:cNvSpPr>
          <p:nvPr/>
        </p:nvSpPr>
        <p:spPr bwMode="auto">
          <a:xfrm>
            <a:off x="417513" y="925513"/>
            <a:ext cx="3430587" cy="369887"/>
          </a:xfrm>
          <a:prstGeom prst="rect">
            <a:avLst/>
          </a:prstGeom>
          <a:noFill/>
          <a:ln w="9525">
            <a:noFill/>
            <a:miter lim="800000"/>
            <a:headEnd/>
            <a:tailEnd/>
          </a:ln>
        </p:spPr>
        <p:txBody>
          <a:bodyPr wrap="none">
            <a:spAutoFit/>
          </a:bodyPr>
          <a:lstStyle/>
          <a:p>
            <a:r>
              <a:rPr lang="en-US" altLang="zh-CN"/>
              <a:t>Exabytes of information stored</a:t>
            </a:r>
          </a:p>
        </p:txBody>
      </p:sp>
      <p:sp>
        <p:nvSpPr>
          <p:cNvPr id="27662" name="Rectangle 1"/>
          <p:cNvSpPr>
            <a:spLocks noChangeArrowheads="1"/>
          </p:cNvSpPr>
          <p:nvPr/>
        </p:nvSpPr>
        <p:spPr bwMode="auto">
          <a:xfrm>
            <a:off x="7015163" y="931863"/>
            <a:ext cx="1920875" cy="2030412"/>
          </a:xfrm>
          <a:prstGeom prst="rect">
            <a:avLst/>
          </a:prstGeom>
          <a:noFill/>
          <a:ln w="9525">
            <a:noFill/>
            <a:miter lim="800000"/>
            <a:headEnd/>
            <a:tailEnd/>
          </a:ln>
        </p:spPr>
        <p:txBody>
          <a:bodyPr wrap="none">
            <a:spAutoFit/>
          </a:bodyPr>
          <a:lstStyle/>
          <a:p>
            <a:r>
              <a:rPr lang="en-US" altLang="zh-CN"/>
              <a:t>20 Zetta by 2015</a:t>
            </a:r>
          </a:p>
          <a:p>
            <a:endParaRPr lang="en-US" altLang="zh-CN"/>
          </a:p>
          <a:p>
            <a:r>
              <a:rPr lang="en-US" altLang="zh-CN"/>
              <a:t>1 Yotta by 2030</a:t>
            </a:r>
          </a:p>
          <a:p>
            <a:endParaRPr lang="en-US" altLang="zh-CN"/>
          </a:p>
          <a:p>
            <a:r>
              <a:rPr lang="en-US" altLang="zh-CN"/>
              <a:t>Yes, you are part</a:t>
            </a:r>
          </a:p>
          <a:p>
            <a:r>
              <a:rPr lang="en-US" altLang="zh-CN"/>
              <a:t>of the </a:t>
            </a:r>
            <a:r>
              <a:rPr lang="en-US" altLang="zh-CN" i="1"/>
              <a:t>yotta </a:t>
            </a:r>
          </a:p>
          <a:p>
            <a:r>
              <a:rPr lang="en-US" altLang="zh-CN" i="1"/>
              <a:t>generation</a:t>
            </a:r>
            <a:r>
              <a:rPr lang="en-US" altLang="zh-CN"/>
              <a:t>…</a:t>
            </a:r>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999340397"/>
      </p:ext>
    </p:extLst>
  </p:cSld>
  <p:clrMapOvr>
    <a:masterClrMapping/>
  </p:clrMapOvr>
  <p:transition>
    <p:strips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Data Growth in the Enterprise</a:t>
            </a:r>
            <a:endParaRPr lang="en-US" dirty="0"/>
          </a:p>
        </p:txBody>
      </p:sp>
      <p:pic>
        <p:nvPicPr>
          <p:cNvPr id="4" name="Picture 3"/>
          <p:cNvPicPr>
            <a:picLocks noChangeAspect="1"/>
          </p:cNvPicPr>
          <p:nvPr/>
        </p:nvPicPr>
        <p:blipFill>
          <a:blip r:embed="rId2" cstate="print"/>
          <a:stretch>
            <a:fillRect/>
          </a:stretch>
        </p:blipFill>
        <p:spPr>
          <a:xfrm>
            <a:off x="381000" y="668975"/>
            <a:ext cx="8229600" cy="5399526"/>
          </a:xfrm>
          <a:prstGeom prst="rect">
            <a:avLst/>
          </a:prstGeom>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6786478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Trend 2/3: Big </a:t>
            </a:r>
            <a:r>
              <a:rPr lang="en-US" dirty="0"/>
              <a:t>Data – Driven by Real-World Benefit</a:t>
            </a:r>
          </a:p>
        </p:txBody>
      </p:sp>
      <p:sp>
        <p:nvSpPr>
          <p:cNvPr id="4" name="TextBox 3"/>
          <p:cNvSpPr txBox="1"/>
          <p:nvPr/>
        </p:nvSpPr>
        <p:spPr>
          <a:xfrm>
            <a:off x="-2968625" y="3873500"/>
            <a:ext cx="184666" cy="400110"/>
          </a:xfrm>
          <a:prstGeom prst="rect">
            <a:avLst/>
          </a:prstGeom>
          <a:noFill/>
        </p:spPr>
        <p:txBody>
          <a:bodyPr wrap="none" rtlCol="0">
            <a:spAutoFit/>
          </a:bodyPr>
          <a:lstStyle/>
          <a:p>
            <a:pPr algn="l"/>
            <a:endParaRPr lang="en-US" sz="2000" dirty="0" err="1" smtClean="0">
              <a:solidFill>
                <a:srgbClr val="333333"/>
              </a:solidFill>
              <a:latin typeface="+mn-lt"/>
              <a:ea typeface="+mn-ea"/>
            </a:endParaRPr>
          </a:p>
        </p:txBody>
      </p:sp>
      <p:pic>
        <p:nvPicPr>
          <p:cNvPr id="6" name="Picture 5"/>
          <p:cNvPicPr>
            <a:picLocks noChangeAspect="1"/>
          </p:cNvPicPr>
          <p:nvPr/>
        </p:nvPicPr>
        <p:blipFill>
          <a:blip r:embed="rId2" cstate="print"/>
          <a:stretch>
            <a:fillRect/>
          </a:stretch>
        </p:blipFill>
        <p:spPr>
          <a:xfrm>
            <a:off x="7162800" y="762000"/>
            <a:ext cx="1624263" cy="3086100"/>
          </a:xfrm>
          <a:prstGeom prst="rect">
            <a:avLst/>
          </a:prstGeom>
        </p:spPr>
      </p:pic>
      <p:pic>
        <p:nvPicPr>
          <p:cNvPr id="7" name="Picture 6"/>
          <p:cNvPicPr>
            <a:picLocks noChangeAspect="1"/>
          </p:cNvPicPr>
          <p:nvPr/>
        </p:nvPicPr>
        <p:blipFill>
          <a:blip r:embed="rId3" cstate="print"/>
          <a:stretch>
            <a:fillRect/>
          </a:stretch>
        </p:blipFill>
        <p:spPr>
          <a:xfrm>
            <a:off x="228600" y="838200"/>
            <a:ext cx="6731000" cy="787400"/>
          </a:xfrm>
          <a:prstGeom prst="rect">
            <a:avLst/>
          </a:prstGeom>
        </p:spPr>
      </p:pic>
      <p:pic>
        <p:nvPicPr>
          <p:cNvPr id="3" name="Picture 2" descr="2009-08-28SentimentAnalyisTwitterOldDataComMetrics.png"/>
          <p:cNvPicPr>
            <a:picLocks noChangeAspect="1"/>
          </p:cNvPicPr>
          <p:nvPr/>
        </p:nvPicPr>
        <p:blipFill>
          <a:blip r:embed="rId4"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228600" y="4038600"/>
            <a:ext cx="3962400" cy="1898362"/>
          </a:xfrm>
          <a:prstGeom prst="rect">
            <a:avLst/>
          </a:prstGeom>
        </p:spPr>
      </p:pic>
      <p:pic>
        <p:nvPicPr>
          <p:cNvPr id="5" name="Picture 4" descr="dhsseal.jpg"/>
          <p:cNvPicPr>
            <a:picLocks noChangeAspect="1"/>
          </p:cNvPicPr>
          <p:nvPr/>
        </p:nvPicPr>
        <p:blipFill>
          <a:blip r:embed="rId5"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5791200" y="4419600"/>
            <a:ext cx="1524000" cy="1524000"/>
          </a:xfrm>
          <a:prstGeom prst="rect">
            <a:avLst/>
          </a:prstGeom>
        </p:spPr>
      </p:pic>
      <p:pic>
        <p:nvPicPr>
          <p:cNvPr id="8" name="Picture 7" descr="gI_61659_FraudStop-COMPRESSED-160x160.jpg"/>
          <p:cNvPicPr>
            <a:picLocks noChangeAspect="1"/>
          </p:cNvPicPr>
          <p:nvPr/>
        </p:nvPicPr>
        <p:blipFill>
          <a:blip r:embed="rId6"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914400" y="1905000"/>
            <a:ext cx="1524000" cy="1524000"/>
          </a:xfrm>
          <a:prstGeom prst="rect">
            <a:avLst/>
          </a:prstGeom>
        </p:spPr>
      </p:pic>
      <p:pic>
        <p:nvPicPr>
          <p:cNvPr id="9" name="Picture 8" descr="xlarge_ibm-watson-jeopardy_270x273.png"/>
          <p:cNvPicPr>
            <a:picLocks noChangeAspect="1"/>
          </p:cNvPicPr>
          <p:nvPr/>
        </p:nvPicPr>
        <p:blipFill>
          <a:blip r:embed="rId7"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3810000" y="2057400"/>
            <a:ext cx="1943100" cy="1964690"/>
          </a:xfrm>
          <a:prstGeom prst="rect">
            <a:avLst/>
          </a:prstGeom>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116070454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Trend 3/3: Value from Data Exceeds Hardware Cost</a:t>
            </a:r>
            <a:endParaRPr lang="en-US" dirty="0"/>
          </a:p>
        </p:txBody>
      </p:sp>
      <p:sp>
        <p:nvSpPr>
          <p:cNvPr id="3" name="Text Placeholder 2"/>
          <p:cNvSpPr>
            <a:spLocks noGrp="1"/>
          </p:cNvSpPr>
          <p:nvPr>
            <p:ph type="body" sz="quarter" idx="13"/>
          </p:nvPr>
        </p:nvSpPr>
        <p:spPr>
          <a:xfrm>
            <a:off x="304800" y="786384"/>
            <a:ext cx="8385048" cy="5010912"/>
          </a:xfrm>
        </p:spPr>
        <p:txBody>
          <a:bodyPr/>
          <a:lstStyle/>
          <a:p>
            <a:r>
              <a:rPr lang="en-US" dirty="0" smtClean="0"/>
              <a:t>Value from the intelligence of data analytics now outstrips the cost of hardware</a:t>
            </a:r>
          </a:p>
          <a:p>
            <a:pPr lvl="1"/>
            <a:r>
              <a:rPr lang="en-US" dirty="0" err="1" smtClean="0"/>
              <a:t>Hadoop</a:t>
            </a:r>
            <a:r>
              <a:rPr lang="en-US" dirty="0" smtClean="0"/>
              <a:t> enables the use of 10x lower cost hardware</a:t>
            </a:r>
          </a:p>
          <a:p>
            <a:pPr lvl="1"/>
            <a:r>
              <a:rPr lang="en-US" dirty="0" smtClean="0"/>
              <a:t>Hardware cost halving every 18mo</a:t>
            </a:r>
            <a:endParaRPr lang="en-US" dirty="0"/>
          </a:p>
        </p:txBody>
      </p:sp>
      <p:pic>
        <p:nvPicPr>
          <p:cNvPr id="5" name="Picture 4" descr="sun_m8000.jpg"/>
          <p:cNvPicPr>
            <a:picLocks noChangeAspect="1"/>
          </p:cNvPicPr>
          <p:nvPr/>
        </p:nvPicPr>
        <p:blipFill>
          <a:blip r:embed="rId2"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l="11111"/>
          <a:stretch>
            <a:fillRect/>
          </a:stretch>
        </p:blipFill>
        <p:spPr>
          <a:xfrm>
            <a:off x="152400" y="2286000"/>
            <a:ext cx="2743200" cy="2468880"/>
          </a:xfrm>
          <a:prstGeom prst="rect">
            <a:avLst/>
          </a:prstGeom>
        </p:spPr>
      </p:pic>
      <p:sp>
        <p:nvSpPr>
          <p:cNvPr id="6" name="Rectangle 5"/>
          <p:cNvSpPr/>
          <p:nvPr/>
        </p:nvSpPr>
        <p:spPr>
          <a:xfrm>
            <a:off x="2057400" y="2362200"/>
            <a:ext cx="1604676" cy="830997"/>
          </a:xfrm>
          <a:prstGeom prst="rect">
            <a:avLst/>
          </a:prstGeom>
        </p:spPr>
        <p:txBody>
          <a:bodyPr wrap="none">
            <a:spAutoFit/>
          </a:bodyPr>
          <a:lstStyle/>
          <a:p>
            <a:r>
              <a:rPr lang="en-US" sz="2400" b="1" dirty="0" smtClean="0"/>
              <a:t>Big Iron:</a:t>
            </a:r>
          </a:p>
          <a:p>
            <a:r>
              <a:rPr lang="en-US" sz="2400" b="1" dirty="0" smtClean="0"/>
              <a:t>$40k/CPU</a:t>
            </a:r>
            <a:endParaRPr lang="en-US" sz="2400" b="1" dirty="0"/>
          </a:p>
        </p:txBody>
      </p:sp>
      <p:pic>
        <p:nvPicPr>
          <p:cNvPr id="7" name="Picture 6" descr="Yahoo-hadoop-cluster_OSCON_2007.jpeg"/>
          <p:cNvPicPr>
            <a:picLocks noChangeAspect="1"/>
          </p:cNvPicPr>
          <p:nvPr/>
        </p:nvPicPr>
        <p:blipFill>
          <a:blip r:embed="rId3" cstate="print">
            <a:alphaModFix amt="49000"/>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5181600" y="4572000"/>
            <a:ext cx="3930626" cy="1696720"/>
          </a:xfrm>
          <a:prstGeom prst="rect">
            <a:avLst/>
          </a:prstGeom>
        </p:spPr>
      </p:pic>
      <p:sp>
        <p:nvSpPr>
          <p:cNvPr id="8" name="Rectangle 7"/>
          <p:cNvSpPr/>
          <p:nvPr/>
        </p:nvSpPr>
        <p:spPr>
          <a:xfrm>
            <a:off x="7507292" y="3581400"/>
            <a:ext cx="1608133" cy="1015663"/>
          </a:xfrm>
          <a:prstGeom prst="rect">
            <a:avLst/>
          </a:prstGeom>
        </p:spPr>
        <p:txBody>
          <a:bodyPr wrap="none">
            <a:spAutoFit/>
          </a:bodyPr>
          <a:lstStyle/>
          <a:p>
            <a:r>
              <a:rPr lang="en-US" sz="2000" b="1" dirty="0" smtClean="0"/>
              <a:t>Commodity</a:t>
            </a:r>
          </a:p>
          <a:p>
            <a:r>
              <a:rPr lang="en-US" sz="2000" b="1" dirty="0" smtClean="0"/>
              <a:t>Cluster:</a:t>
            </a:r>
          </a:p>
          <a:p>
            <a:r>
              <a:rPr lang="en-US" sz="2000" b="1" dirty="0" smtClean="0"/>
              <a:t>$</a:t>
            </a:r>
            <a:r>
              <a:rPr lang="en-US" sz="2000" b="1" dirty="0"/>
              <a:t>1</a:t>
            </a:r>
            <a:r>
              <a:rPr lang="en-US" sz="2000" b="1" dirty="0" smtClean="0"/>
              <a:t>k</a:t>
            </a:r>
            <a:r>
              <a:rPr lang="en-US" sz="2000" b="1" dirty="0"/>
              <a:t>/CPU</a:t>
            </a:r>
          </a:p>
        </p:txBody>
      </p:sp>
      <p:cxnSp>
        <p:nvCxnSpPr>
          <p:cNvPr id="10" name="Straight Connector 9"/>
          <p:cNvCxnSpPr/>
          <p:nvPr/>
        </p:nvCxnSpPr>
        <p:spPr bwMode="auto">
          <a:xfrm flipH="1" flipV="1">
            <a:off x="1981200" y="3200400"/>
            <a:ext cx="6400800" cy="2895600"/>
          </a:xfrm>
          <a:prstGeom prst="line">
            <a:avLst/>
          </a:prstGeom>
          <a:solidFill>
            <a:srgbClr val="0095D3"/>
          </a:solidFill>
          <a:ln w="76200" cap="flat" cmpd="sng" algn="ctr">
            <a:solidFill>
              <a:schemeClr val="accent6"/>
            </a:solidFill>
            <a:prstDash val="solid"/>
            <a:round/>
            <a:headEnd type="arrow" w="med" len="med"/>
            <a:tailEnd type="none" w="med" len="med"/>
          </a:ln>
          <a:effectLst/>
        </p:spPr>
      </p:cxnSp>
      <p:cxnSp>
        <p:nvCxnSpPr>
          <p:cNvPr id="13" name="Straight Connector 12"/>
          <p:cNvCxnSpPr/>
          <p:nvPr/>
        </p:nvCxnSpPr>
        <p:spPr bwMode="auto">
          <a:xfrm flipH="1">
            <a:off x="1219200" y="2209800"/>
            <a:ext cx="6553200" cy="4114800"/>
          </a:xfrm>
          <a:prstGeom prst="line">
            <a:avLst/>
          </a:prstGeom>
          <a:solidFill>
            <a:srgbClr val="0095D3"/>
          </a:solidFill>
          <a:ln w="76200" cap="flat" cmpd="sng" algn="ctr">
            <a:solidFill>
              <a:schemeClr val="accent4"/>
            </a:solidFill>
            <a:prstDash val="solid"/>
            <a:round/>
            <a:headEnd type="arrow" w="med" len="med"/>
            <a:tailEnd type="none" w="med" len="med"/>
          </a:ln>
          <a:effectLst/>
        </p:spPr>
      </p:cxnSp>
      <p:sp>
        <p:nvSpPr>
          <p:cNvPr id="24" name="Rectangle 23"/>
          <p:cNvSpPr/>
          <p:nvPr/>
        </p:nvSpPr>
        <p:spPr>
          <a:xfrm>
            <a:off x="6590793" y="2133600"/>
            <a:ext cx="800607" cy="369332"/>
          </a:xfrm>
          <a:prstGeom prst="rect">
            <a:avLst/>
          </a:prstGeom>
        </p:spPr>
        <p:txBody>
          <a:bodyPr wrap="none">
            <a:spAutoFit/>
          </a:bodyPr>
          <a:lstStyle/>
          <a:p>
            <a:r>
              <a:rPr lang="en-US" b="1" dirty="0" smtClean="0"/>
              <a:t>Value</a:t>
            </a:r>
            <a:endParaRPr lang="en-US" dirty="0"/>
          </a:p>
        </p:txBody>
      </p:sp>
      <p:sp>
        <p:nvSpPr>
          <p:cNvPr id="25" name="Rectangle 24"/>
          <p:cNvSpPr/>
          <p:nvPr/>
        </p:nvSpPr>
        <p:spPr>
          <a:xfrm>
            <a:off x="4419600" y="4583668"/>
            <a:ext cx="697627" cy="369332"/>
          </a:xfrm>
          <a:prstGeom prst="rect">
            <a:avLst/>
          </a:prstGeom>
        </p:spPr>
        <p:txBody>
          <a:bodyPr wrap="none">
            <a:spAutoFit/>
          </a:bodyPr>
          <a:lstStyle/>
          <a:p>
            <a:r>
              <a:rPr lang="en-US" b="1" dirty="0" smtClean="0"/>
              <a:t>Cost</a:t>
            </a:r>
            <a:endParaRPr lang="en-US" dirty="0"/>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120299954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5" name="Picture 44" descr="animatedarrow.gif"/>
          <p:cNvPicPr>
            <a:picLocks noChangeAspect="1"/>
          </p:cNvPicPr>
          <p:nvPr/>
        </p:nvPicPr>
        <p:blipFill>
          <a:blip r:embed="rId2" cstate="print">
            <a:alphaModFix amt="27000"/>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rot="16200000">
            <a:off x="2832245" y="3492355"/>
            <a:ext cx="3505200" cy="635290"/>
          </a:xfrm>
          <a:prstGeom prst="rect">
            <a:avLst/>
          </a:prstGeom>
        </p:spPr>
      </p:pic>
      <p:pic>
        <p:nvPicPr>
          <p:cNvPr id="41" name="Picture 40" descr="animatedarrow.gif"/>
          <p:cNvPicPr>
            <a:picLocks noChangeAspect="1"/>
          </p:cNvPicPr>
          <p:nvPr/>
        </p:nvPicPr>
        <p:blipFill>
          <a:blip r:embed="rId2" cstate="print">
            <a:alphaModFix amt="27000"/>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rot="16200000">
            <a:off x="5042045" y="3644755"/>
            <a:ext cx="3505200" cy="635290"/>
          </a:xfrm>
          <a:prstGeom prst="rect">
            <a:avLst/>
          </a:prstGeom>
        </p:spPr>
      </p:pic>
      <p:pic>
        <p:nvPicPr>
          <p:cNvPr id="25" name="Picture 24" descr="animatedarrow.gif"/>
          <p:cNvPicPr>
            <a:picLocks noChangeAspect="1"/>
          </p:cNvPicPr>
          <p:nvPr/>
        </p:nvPicPr>
        <p:blipFill>
          <a:blip r:embed="rId2" cstate="print">
            <a:alphaModFix amt="27000"/>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rot="2214980">
            <a:off x="2509383" y="3717641"/>
            <a:ext cx="1828800" cy="277359"/>
          </a:xfrm>
          <a:prstGeom prst="rect">
            <a:avLst/>
          </a:prstGeom>
        </p:spPr>
      </p:pic>
      <p:pic>
        <p:nvPicPr>
          <p:cNvPr id="18" name="Picture 17" descr="animatedarrow.gif"/>
          <p:cNvPicPr>
            <a:picLocks noChangeAspect="1"/>
          </p:cNvPicPr>
          <p:nvPr/>
        </p:nvPicPr>
        <p:blipFill>
          <a:blip r:embed="rId2" cstate="print">
            <a:alphaModFix amt="27000"/>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rot="5400000">
            <a:off x="1308245" y="4101955"/>
            <a:ext cx="2286000" cy="635290"/>
          </a:xfrm>
          <a:prstGeom prst="rect">
            <a:avLst/>
          </a:prstGeom>
        </p:spPr>
      </p:pic>
      <p:pic>
        <p:nvPicPr>
          <p:cNvPr id="15" name="Picture 14" descr="animatedarrow.gif"/>
          <p:cNvPicPr>
            <a:picLocks noChangeAspect="1"/>
          </p:cNvPicPr>
          <p:nvPr/>
        </p:nvPicPr>
        <p:blipFill>
          <a:blip r:embed="rId2" cstate="print">
            <a:alphaModFix amt="27000"/>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609600" y="3429000"/>
            <a:ext cx="2286000" cy="635290"/>
          </a:xfrm>
          <a:prstGeom prst="rect">
            <a:avLst/>
          </a:prstGeom>
        </p:spPr>
      </p:pic>
      <p:sp>
        <p:nvSpPr>
          <p:cNvPr id="2" name="Title 1"/>
          <p:cNvSpPr>
            <a:spLocks noGrp="1"/>
          </p:cNvSpPr>
          <p:nvPr>
            <p:ph type="title"/>
          </p:nvPr>
        </p:nvSpPr>
        <p:spPr/>
        <p:txBody>
          <a:bodyPr/>
          <a:lstStyle/>
          <a:p>
            <a:r>
              <a:rPr lang="en-US"/>
              <a:t>A Holistic View of a Big Data System: </a:t>
            </a:r>
          </a:p>
        </p:txBody>
      </p:sp>
      <p:grpSp>
        <p:nvGrpSpPr>
          <p:cNvPr id="7" name="Group 6"/>
          <p:cNvGrpSpPr/>
          <p:nvPr/>
        </p:nvGrpSpPr>
        <p:grpSpPr>
          <a:xfrm>
            <a:off x="304800" y="762000"/>
            <a:ext cx="2514600" cy="2133600"/>
            <a:chOff x="152400" y="914400"/>
            <a:chExt cx="2514600" cy="2133600"/>
          </a:xfrm>
        </p:grpSpPr>
        <p:pic>
          <p:nvPicPr>
            <p:cNvPr id="5" name="Picture 4" descr="Social-Media-Data-Flow.jpg"/>
            <p:cNvPicPr>
              <a:picLocks noChangeAspect="1"/>
            </p:cNvPicPr>
            <p:nvPr/>
          </p:nvPicPr>
          <p:blipFill>
            <a:blip r:embed="rId3"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152400" y="914400"/>
              <a:ext cx="2396814" cy="2095500"/>
            </a:xfrm>
            <a:prstGeom prst="rect">
              <a:avLst/>
            </a:prstGeom>
          </p:spPr>
        </p:pic>
        <p:sp>
          <p:nvSpPr>
            <p:cNvPr id="6" name="Rectangle 5"/>
            <p:cNvSpPr/>
            <p:nvPr/>
          </p:nvSpPr>
          <p:spPr bwMode="auto">
            <a:xfrm>
              <a:off x="1752600" y="2667000"/>
              <a:ext cx="914400" cy="381000"/>
            </a:xfrm>
            <a:prstGeom prst="rect">
              <a:avLst/>
            </a:prstGeom>
            <a:solidFill>
              <a:schemeClr val="bg1"/>
            </a:solidFill>
            <a:ln w="12700">
              <a:no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grpSp>
      <p:pic>
        <p:nvPicPr>
          <p:cNvPr id="13" name="Picture 12" descr="animatedarrow.gif"/>
          <p:cNvPicPr>
            <a:picLocks noChangeAspect="1"/>
          </p:cNvPicPr>
          <p:nvPr/>
        </p:nvPicPr>
        <p:blipFill>
          <a:blip r:embed="rId2" cstate="print">
            <a:alphaModFix amt="27000"/>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rot="3322444">
            <a:off x="455450" y="2127693"/>
            <a:ext cx="3018682" cy="838906"/>
          </a:xfrm>
          <a:prstGeom prst="rect">
            <a:avLst/>
          </a:prstGeom>
        </p:spPr>
      </p:pic>
      <p:pic>
        <p:nvPicPr>
          <p:cNvPr id="4" name="Picture 4" descr="http://netanimations.net/large%20gears.gif"/>
          <p:cNvPicPr>
            <a:picLocks noChangeAspect="1" noChangeArrowheads="1" noCrop="1"/>
          </p:cNvPicPr>
          <p:nvPr/>
        </p:nvPicPr>
        <p:blipFill>
          <a:blip r:embed="rId4"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1676400" y="2438400"/>
            <a:ext cx="1797050" cy="1781175"/>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sp>
        <p:nvSpPr>
          <p:cNvPr id="14" name="Connector 23"/>
          <p:cNvSpPr/>
          <p:nvPr/>
        </p:nvSpPr>
        <p:spPr bwMode="auto">
          <a:xfrm>
            <a:off x="381000" y="3429000"/>
            <a:ext cx="848807" cy="609600"/>
          </a:xfrm>
          <a:prstGeom prst="roundRect">
            <a:avLst>
              <a:gd name="adj" fmla="val 9558"/>
            </a:avLst>
          </a:prstGeom>
          <a:gradFill flip="none" rotWithShape="1">
            <a:gsLst>
              <a:gs pos="99000">
                <a:srgbClr val="AAD26B"/>
              </a:gs>
              <a:gs pos="0">
                <a:srgbClr val="6C9E3B"/>
              </a:gs>
            </a:gsLst>
            <a:lin ang="16200000" scaled="0"/>
            <a:tileRect/>
          </a:gradFill>
          <a:ln w="12700">
            <a:solidFill>
              <a:srgbClr val="689739"/>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nchorCtr="1"/>
          <a:lstStyle/>
          <a:p>
            <a:pPr algn="ctr">
              <a:lnSpc>
                <a:spcPct val="85000"/>
              </a:lnSpc>
              <a:buClr>
                <a:srgbClr val="000000"/>
              </a:buClr>
              <a:defRPr/>
            </a:pPr>
            <a:r>
              <a:rPr lang="en-US" sz="1600" b="1" dirty="0" smtClean="0">
                <a:solidFill>
                  <a:srgbClr val="FFFFFF"/>
                </a:solidFill>
              </a:rPr>
              <a:t>ETL</a:t>
            </a:r>
            <a:endParaRPr lang="en-US" sz="1600" b="1" dirty="0">
              <a:solidFill>
                <a:srgbClr val="FFFFFF"/>
              </a:solidFill>
            </a:endParaRPr>
          </a:p>
        </p:txBody>
      </p:sp>
      <p:sp>
        <p:nvSpPr>
          <p:cNvPr id="19" name="Rectangle 18"/>
          <p:cNvSpPr/>
          <p:nvPr/>
        </p:nvSpPr>
        <p:spPr>
          <a:xfrm>
            <a:off x="2590800" y="1143000"/>
            <a:ext cx="1274708" cy="646331"/>
          </a:xfrm>
          <a:prstGeom prst="rect">
            <a:avLst/>
          </a:prstGeom>
        </p:spPr>
        <p:txBody>
          <a:bodyPr wrap="none">
            <a:spAutoFit/>
          </a:bodyPr>
          <a:lstStyle/>
          <a:p>
            <a:pPr algn="ctr"/>
            <a:r>
              <a:rPr lang="en-US" b="1" dirty="0" err="1"/>
              <a:t>Real Time</a:t>
            </a:r>
          </a:p>
          <a:p>
            <a:pPr algn="ctr"/>
            <a:r>
              <a:rPr lang="en-US" b="1" dirty="0" err="1"/>
              <a:t>Streams</a:t>
            </a:r>
            <a:endParaRPr lang="en-US"/>
          </a:p>
        </p:txBody>
      </p:sp>
      <p:sp>
        <p:nvSpPr>
          <p:cNvPr id="24" name="Rounded Rectangle 23"/>
          <p:cNvSpPr/>
          <p:nvPr/>
        </p:nvSpPr>
        <p:spPr bwMode="auto">
          <a:xfrm>
            <a:off x="1600200" y="5257800"/>
            <a:ext cx="7086600" cy="670385"/>
          </a:xfrm>
          <a:prstGeom prst="roundRect">
            <a:avLst>
              <a:gd name="adj" fmla="val 11209"/>
            </a:avLst>
          </a:prstGeom>
          <a:gradFill flip="none" rotWithShape="1">
            <a:gsLst>
              <a:gs pos="99000">
                <a:srgbClr val="AAD26B"/>
              </a:gs>
              <a:gs pos="0">
                <a:srgbClr val="6C9E3B"/>
              </a:gs>
            </a:gsLst>
            <a:lin ang="16200000" scaled="0"/>
            <a:tileRect/>
          </a:gradFill>
          <a:ln w="12700">
            <a:solidFill>
              <a:srgbClr val="689739"/>
            </a:solidFill>
            <a:headEnd type="none" w="med" len="med"/>
            <a:tailEnd type="none" w="med" len="med"/>
          </a:ln>
          <a:effectLst>
            <a:outerShdw blurRad="50800" dist="38100" dir="5400000" algn="t" rotWithShape="0">
              <a:schemeClr val="bg1">
                <a:lumMod val="50000"/>
                <a:lumOff val="50000"/>
                <a:alpha val="40000"/>
              </a:scheme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altLang="zh-CN" sz="1600" b="1" dirty="0" smtClean="0">
                <a:solidFill>
                  <a:srgbClr val="FFFFFF"/>
                </a:solidFill>
              </a:rPr>
              <a:t>Unstructured Data (HDFS)</a:t>
            </a:r>
            <a:endParaRPr lang="en-US" altLang="zh-CN" sz="1600" b="1" dirty="0">
              <a:solidFill>
                <a:srgbClr val="FFFFFF"/>
              </a:solidFill>
            </a:endParaRPr>
          </a:p>
        </p:txBody>
      </p:sp>
      <p:pic>
        <p:nvPicPr>
          <p:cNvPr id="20" name="Picture 14" descr="ICON_Storage_3up_Q408.png"/>
          <p:cNvPicPr>
            <a:picLocks noChangeAspect="1"/>
          </p:cNvPicPr>
          <p:nvPr/>
        </p:nvPicPr>
        <p:blipFill>
          <a:blip r:embed="rId5" cstate="print"/>
          <a:srcRect/>
          <a:stretch>
            <a:fillRect/>
          </a:stretch>
        </p:blipFill>
        <p:spPr bwMode="auto">
          <a:xfrm>
            <a:off x="2514600" y="5791200"/>
            <a:ext cx="369031" cy="364436"/>
          </a:xfrm>
          <a:prstGeom prst="rect">
            <a:avLst/>
          </a:prstGeom>
          <a:noFill/>
          <a:ln w="9525">
            <a:noFill/>
            <a:miter lim="800000"/>
            <a:headEnd/>
            <a:tailEnd/>
          </a:ln>
        </p:spPr>
      </p:pic>
      <p:pic>
        <p:nvPicPr>
          <p:cNvPr id="21" name="Picture 14" descr="ICON_Storage_3up_Q408.png"/>
          <p:cNvPicPr>
            <a:picLocks noChangeAspect="1"/>
          </p:cNvPicPr>
          <p:nvPr/>
        </p:nvPicPr>
        <p:blipFill>
          <a:blip r:embed="rId5" cstate="print"/>
          <a:srcRect/>
          <a:stretch>
            <a:fillRect/>
          </a:stretch>
        </p:blipFill>
        <p:spPr bwMode="auto">
          <a:xfrm>
            <a:off x="4953000" y="5791200"/>
            <a:ext cx="369031" cy="364436"/>
          </a:xfrm>
          <a:prstGeom prst="rect">
            <a:avLst/>
          </a:prstGeom>
          <a:noFill/>
          <a:ln w="9525">
            <a:noFill/>
            <a:miter lim="800000"/>
            <a:headEnd/>
            <a:tailEnd/>
          </a:ln>
        </p:spPr>
      </p:pic>
      <p:pic>
        <p:nvPicPr>
          <p:cNvPr id="22" name="Picture 14" descr="ICON_Storage_3up_Q408.png"/>
          <p:cNvPicPr>
            <a:picLocks noChangeAspect="1"/>
          </p:cNvPicPr>
          <p:nvPr/>
        </p:nvPicPr>
        <p:blipFill>
          <a:blip r:embed="rId5" cstate="print"/>
          <a:srcRect/>
          <a:stretch>
            <a:fillRect/>
          </a:stretch>
        </p:blipFill>
        <p:spPr bwMode="auto">
          <a:xfrm>
            <a:off x="7467600" y="5791200"/>
            <a:ext cx="369031" cy="364436"/>
          </a:xfrm>
          <a:prstGeom prst="rect">
            <a:avLst/>
          </a:prstGeom>
          <a:noFill/>
          <a:ln w="9525">
            <a:noFill/>
            <a:miter lim="800000"/>
            <a:headEnd/>
            <a:tailEnd/>
          </a:ln>
        </p:spPr>
      </p:pic>
      <p:sp>
        <p:nvSpPr>
          <p:cNvPr id="23" name="Rounded Rectangle 22"/>
          <p:cNvSpPr/>
          <p:nvPr/>
        </p:nvSpPr>
        <p:spPr bwMode="auto">
          <a:xfrm>
            <a:off x="3657600" y="3505200"/>
            <a:ext cx="1447800" cy="1524000"/>
          </a:xfrm>
          <a:prstGeom prst="roundRect">
            <a:avLst>
              <a:gd name="adj" fmla="val 11793"/>
            </a:avLst>
          </a:prstGeom>
          <a:gradFill flip="none" rotWithShape="1">
            <a:gsLst>
              <a:gs pos="1000">
                <a:schemeClr val="bg2">
                  <a:lumMod val="75000"/>
                </a:schemeClr>
              </a:gs>
              <a:gs pos="99000">
                <a:schemeClr val="tx1">
                  <a:lumMod val="25000"/>
                  <a:lumOff val="75000"/>
                </a:schemeClr>
              </a:gs>
            </a:gsLst>
            <a:lin ang="16200000" scaled="0"/>
            <a:tileRect/>
          </a:gradFill>
          <a:ln w="12700">
            <a:solidFill>
              <a:schemeClr val="tx1">
                <a:lumMod val="50000"/>
                <a:lumOff val="50000"/>
              </a:schemeClr>
            </a:solidFill>
            <a:headEnd type="none" w="med" len="med"/>
            <a:tailEnd type="none" w="med" len="med"/>
          </a:ln>
          <a:effectLst>
            <a:outerShdw blurRad="50800" dist="38100" dir="5400000" algn="t" rotWithShape="0">
              <a:schemeClr val="bg1">
                <a:lumMod val="50000"/>
                <a:lumOff val="50000"/>
                <a:alpha val="40000"/>
              </a:scheme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fontAlgn="auto">
              <a:spcBef>
                <a:spcPts val="0"/>
              </a:spcBef>
              <a:defRPr/>
            </a:pPr>
            <a:r>
              <a:rPr lang="en-US" sz="1600" b="1" dirty="0" smtClean="0">
                <a:solidFill>
                  <a:srgbClr val="FFFFFF"/>
                </a:solidFill>
              </a:rPr>
              <a:t>Real </a:t>
            </a:r>
            <a:r>
              <a:rPr lang="en-US" sz="1600" b="1" dirty="0">
                <a:solidFill>
                  <a:srgbClr val="FFFFFF"/>
                </a:solidFill>
              </a:rPr>
              <a:t>Time </a:t>
            </a:r>
          </a:p>
          <a:p>
            <a:pPr algn="ctr" fontAlgn="auto">
              <a:spcBef>
                <a:spcPts val="0"/>
              </a:spcBef>
              <a:defRPr/>
            </a:pPr>
            <a:r>
              <a:rPr lang="en-US" sz="1600" b="1" dirty="0">
                <a:solidFill>
                  <a:srgbClr val="FFFFFF"/>
                </a:solidFill>
              </a:rPr>
              <a:t>Structured</a:t>
            </a:r>
          </a:p>
          <a:p>
            <a:pPr algn="ctr" fontAlgn="auto">
              <a:spcBef>
                <a:spcPts val="0"/>
              </a:spcBef>
              <a:defRPr/>
            </a:pPr>
            <a:r>
              <a:rPr lang="en-US" sz="1600" b="1" dirty="0">
                <a:solidFill>
                  <a:srgbClr val="FFFFFF"/>
                </a:solidFill>
              </a:rPr>
              <a:t>Database</a:t>
            </a:r>
          </a:p>
          <a:p>
            <a:pPr algn="ctr" fontAlgn="auto">
              <a:spcBef>
                <a:spcPts val="0"/>
              </a:spcBef>
              <a:defRPr/>
            </a:pPr>
            <a:r>
              <a:rPr lang="en-US" sz="1200" b="1" dirty="0">
                <a:solidFill>
                  <a:srgbClr val="FFFFFF"/>
                </a:solidFill>
              </a:rPr>
              <a:t>(hBase, Gemfire, Cassandra)</a:t>
            </a:r>
          </a:p>
        </p:txBody>
      </p:sp>
      <p:sp>
        <p:nvSpPr>
          <p:cNvPr id="28" name="Rounded Rectangle 27"/>
          <p:cNvSpPr/>
          <p:nvPr/>
        </p:nvSpPr>
        <p:spPr bwMode="auto">
          <a:xfrm>
            <a:off x="5257800" y="3505200"/>
            <a:ext cx="1447800" cy="1524000"/>
          </a:xfrm>
          <a:prstGeom prst="roundRect">
            <a:avLst>
              <a:gd name="adj" fmla="val 10819"/>
            </a:avLst>
          </a:prstGeom>
          <a:gradFill flip="none" rotWithShape="1">
            <a:gsLst>
              <a:gs pos="0">
                <a:schemeClr val="accent4">
                  <a:lumMod val="50000"/>
                </a:schemeClr>
              </a:gs>
              <a:gs pos="99000">
                <a:schemeClr val="accent4">
                  <a:lumMod val="75000"/>
                </a:schemeClr>
              </a:gs>
            </a:gsLst>
            <a:lin ang="16200000" scaled="0"/>
            <a:tileRect/>
          </a:gradFill>
          <a:ln w="12700">
            <a:solidFill>
              <a:schemeClr val="accent4">
                <a:lumMod val="75000"/>
              </a:schemeClr>
            </a:solidFill>
            <a:headEnd type="none" w="med" len="med"/>
            <a:tailEnd type="none" w="med" len="med"/>
          </a:ln>
          <a:effectLst>
            <a:outerShdw blurRad="50800" dist="38100" dir="5400000" algn="t" rotWithShape="0">
              <a:schemeClr val="bg1">
                <a:lumMod val="50000"/>
                <a:lumOff val="50000"/>
                <a:alpha val="40000"/>
              </a:scheme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altLang="zh-CN" sz="1600" b="1" dirty="0" smtClean="0">
                <a:solidFill>
                  <a:srgbClr val="FFFFFF"/>
                </a:solidFill>
              </a:rPr>
              <a:t>Big SQL</a:t>
            </a:r>
            <a:endParaRPr lang="en-US" altLang="zh-CN" sz="1600" b="1" dirty="0">
              <a:solidFill>
                <a:srgbClr val="FFFFFF"/>
              </a:solidFill>
            </a:endParaRPr>
          </a:p>
          <a:p>
            <a:pPr algn="ctr">
              <a:defRPr/>
            </a:pPr>
            <a:r>
              <a:rPr lang="en-US" altLang="zh-CN" sz="1200" b="1" dirty="0">
                <a:solidFill>
                  <a:srgbClr val="FFFFFF"/>
                </a:solidFill>
              </a:rPr>
              <a:t>(Greenplum,</a:t>
            </a:r>
          </a:p>
          <a:p>
            <a:pPr algn="ctr">
              <a:defRPr/>
            </a:pPr>
            <a:r>
              <a:rPr lang="en-US" altLang="zh-CN" sz="1200" b="1" dirty="0">
                <a:solidFill>
                  <a:srgbClr val="FFFFFF"/>
                </a:solidFill>
              </a:rPr>
              <a:t>AsterData,</a:t>
            </a:r>
          </a:p>
          <a:p>
            <a:pPr algn="ctr">
              <a:defRPr/>
            </a:pPr>
            <a:r>
              <a:rPr lang="en-US" altLang="zh-CN" sz="1200" b="1" dirty="0">
                <a:solidFill>
                  <a:srgbClr val="FFFFFF"/>
                </a:solidFill>
              </a:rPr>
              <a:t>Etc…)</a:t>
            </a:r>
            <a:endParaRPr lang="en-US" altLang="zh-CN" sz="1200" b="1" dirty="0" smtClean="0">
              <a:solidFill>
                <a:srgbClr val="FFFFFF"/>
              </a:solidFill>
            </a:endParaRPr>
          </a:p>
        </p:txBody>
      </p:sp>
      <p:grpSp>
        <p:nvGrpSpPr>
          <p:cNvPr id="29" name="Group 28"/>
          <p:cNvGrpSpPr>
            <a:grpSpLocks/>
          </p:cNvGrpSpPr>
          <p:nvPr/>
        </p:nvGrpSpPr>
        <p:grpSpPr bwMode="auto">
          <a:xfrm>
            <a:off x="6400800" y="1295400"/>
            <a:ext cx="1933575" cy="1311275"/>
            <a:chOff x="6357964" y="1521630"/>
            <a:chExt cx="2126210" cy="987552"/>
          </a:xfrm>
        </p:grpSpPr>
        <p:pic>
          <p:nvPicPr>
            <p:cNvPr id="30" name="Picture 29" descr="app3.png"/>
            <p:cNvPicPr>
              <a:picLocks noChangeAspect="1"/>
            </p:cNvPicPr>
            <p:nvPr/>
          </p:nvPicPr>
          <p:blipFill>
            <a:blip r:embed="rId6"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6357964" y="1521630"/>
              <a:ext cx="1136423" cy="759196"/>
            </a:xfrm>
            <a:prstGeom prst="rect">
              <a:avLst/>
            </a:prstGeom>
            <a:noFill/>
            <a:ln w="6350">
              <a:solidFill>
                <a:schemeClr val="tx2"/>
              </a:solidFill>
              <a:miter lim="800000"/>
              <a:headEnd/>
              <a:tailEnd/>
            </a:ln>
            <a:effectLst>
              <a:outerShdw blurRad="63500" sy="23000" kx="-1199993" algn="bl" rotWithShape="0">
                <a:srgbClr val="000000">
                  <a:alpha val="20000"/>
                </a:srgbClr>
              </a:outerShdw>
            </a:effectLst>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Lst>
          </p:spPr>
        </p:pic>
        <p:pic>
          <p:nvPicPr>
            <p:cNvPr id="31" name="Picture 30" descr="app2.png"/>
            <p:cNvPicPr>
              <a:picLocks noChangeAspect="1"/>
            </p:cNvPicPr>
            <p:nvPr/>
          </p:nvPicPr>
          <p:blipFill>
            <a:blip r:embed="rId7"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7347752" y="1749987"/>
              <a:ext cx="1136422" cy="759195"/>
            </a:xfrm>
            <a:prstGeom prst="rect">
              <a:avLst/>
            </a:prstGeom>
            <a:noFill/>
            <a:ln w="6350">
              <a:solidFill>
                <a:schemeClr val="tx2"/>
              </a:solidFill>
              <a:miter lim="800000"/>
              <a:headEnd/>
              <a:tailEnd/>
            </a:ln>
            <a:effectLst>
              <a:outerShdw blurRad="63500" sy="23000" kx="-1199993" algn="bl" rotWithShape="0">
                <a:srgbClr val="000000">
                  <a:alpha val="20000"/>
                </a:srgbClr>
              </a:outerShdw>
            </a:effectLst>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Lst>
          </p:spPr>
        </p:pic>
      </p:grpSp>
      <p:sp>
        <p:nvSpPr>
          <p:cNvPr id="42" name="Connector 23"/>
          <p:cNvSpPr/>
          <p:nvPr/>
        </p:nvSpPr>
        <p:spPr bwMode="auto">
          <a:xfrm>
            <a:off x="6934200" y="3505200"/>
            <a:ext cx="1371600" cy="1524000"/>
          </a:xfrm>
          <a:prstGeom prst="roundRect">
            <a:avLst>
              <a:gd name="adj" fmla="val 9558"/>
            </a:avLst>
          </a:prstGeom>
          <a:gradFill flip="none" rotWithShape="1">
            <a:gsLst>
              <a:gs pos="99000">
                <a:schemeClr val="accent5">
                  <a:lumMod val="40000"/>
                  <a:lumOff val="60000"/>
                </a:schemeClr>
              </a:gs>
              <a:gs pos="0">
                <a:schemeClr val="accent5">
                  <a:lumMod val="60000"/>
                  <a:lumOff val="40000"/>
                </a:schemeClr>
              </a:gs>
            </a:gsLst>
            <a:lin ang="16200000" scaled="0"/>
            <a:tileRect/>
          </a:gradFill>
          <a:ln w="12700">
            <a:solidFill>
              <a:schemeClr val="accent5">
                <a:lumMod val="60000"/>
                <a:lumOff val="40000"/>
              </a:schemeClr>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nchorCtr="1"/>
          <a:lstStyle/>
          <a:p>
            <a:pPr algn="ctr">
              <a:lnSpc>
                <a:spcPct val="85000"/>
              </a:lnSpc>
              <a:buClr>
                <a:srgbClr val="000000"/>
              </a:buClr>
              <a:defRPr/>
            </a:pPr>
            <a:r>
              <a:rPr lang="en-US" sz="1600" b="1" dirty="0" err="1" smtClean="0">
                <a:solidFill>
                  <a:schemeClr val="tx1">
                    <a:lumMod val="90000"/>
                    <a:lumOff val="10000"/>
                  </a:schemeClr>
                </a:solidFill>
              </a:rPr>
              <a:t>Batch</a:t>
            </a:r>
          </a:p>
          <a:p>
            <a:pPr algn="ctr">
              <a:lnSpc>
                <a:spcPct val="85000"/>
              </a:lnSpc>
              <a:buClr>
                <a:srgbClr val="000000"/>
              </a:buClr>
              <a:defRPr/>
            </a:pPr>
            <a:r>
              <a:rPr lang="en-US" sz="1600" b="1" dirty="0" err="1">
                <a:solidFill>
                  <a:schemeClr val="tx1">
                    <a:lumMod val="90000"/>
                    <a:lumOff val="10000"/>
                  </a:schemeClr>
                </a:solidFill>
              </a:rPr>
              <a:t>Processing</a:t>
            </a:r>
            <a:endParaRPr lang="en-US" sz="1600" b="1" dirty="0">
              <a:solidFill>
                <a:schemeClr val="tx1">
                  <a:lumMod val="90000"/>
                  <a:lumOff val="10000"/>
                </a:schemeClr>
              </a:solidFill>
            </a:endParaRPr>
          </a:p>
        </p:txBody>
      </p:sp>
      <p:pic>
        <p:nvPicPr>
          <p:cNvPr id="43" name="Picture 42" descr="hadoop.gif"/>
          <p:cNvPicPr>
            <a:picLocks noChangeAspect="1"/>
          </p:cNvPicPr>
          <p:nvPr/>
        </p:nvPicPr>
        <p:blipFill>
          <a:blip r:embed="rId8"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7848600" y="3352800"/>
            <a:ext cx="990600" cy="792480"/>
          </a:xfrm>
          <a:prstGeom prst="rect">
            <a:avLst/>
          </a:prstGeom>
        </p:spPr>
      </p:pic>
      <p:sp>
        <p:nvSpPr>
          <p:cNvPr id="44" name="Rectangle 43"/>
          <p:cNvSpPr/>
          <p:nvPr/>
        </p:nvSpPr>
        <p:spPr>
          <a:xfrm>
            <a:off x="3200400" y="2209800"/>
            <a:ext cx="1429110" cy="861774"/>
          </a:xfrm>
          <a:prstGeom prst="rect">
            <a:avLst/>
          </a:prstGeom>
        </p:spPr>
        <p:txBody>
          <a:bodyPr wrap="none">
            <a:spAutoFit/>
          </a:bodyPr>
          <a:lstStyle/>
          <a:p>
            <a:pPr algn="ctr"/>
            <a:r>
              <a:rPr lang="en-US" b="1" dirty="0" err="1"/>
              <a:t>Real-Time</a:t>
            </a:r>
          </a:p>
          <a:p>
            <a:pPr algn="ctr"/>
            <a:r>
              <a:rPr lang="en-US" b="1" dirty="0" err="1"/>
              <a:t>Processing</a:t>
            </a:r>
          </a:p>
          <a:p>
            <a:pPr algn="ctr"/>
            <a:r>
              <a:rPr lang="en-US" sz="1400" b="1" dirty="0" err="1"/>
              <a:t>(s4, storm)</a:t>
            </a:r>
            <a:endParaRPr lang="en-US" sz="1400"/>
          </a:p>
        </p:txBody>
      </p:sp>
      <p:pic>
        <p:nvPicPr>
          <p:cNvPr id="46" name="Picture 14"/>
          <p:cNvPicPr>
            <a:picLocks noChangeAspect="1"/>
          </p:cNvPicPr>
          <p:nvPr/>
        </p:nvPicPr>
        <p:blipFill>
          <a:blip r:embed="rId9"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r="40337" b="51955"/>
          <a:stretch>
            <a:fillRect/>
          </a:stretch>
        </p:blipFill>
        <p:spPr bwMode="auto">
          <a:xfrm>
            <a:off x="4038600" y="1066800"/>
            <a:ext cx="1724025" cy="941062"/>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sp>
        <p:nvSpPr>
          <p:cNvPr id="47" name="Rounded Rectangle 46"/>
          <p:cNvSpPr/>
          <p:nvPr/>
        </p:nvSpPr>
        <p:spPr bwMode="auto">
          <a:xfrm>
            <a:off x="5257800" y="3048000"/>
            <a:ext cx="3048000" cy="365585"/>
          </a:xfrm>
          <a:prstGeom prst="roundRect">
            <a:avLst/>
          </a:prstGeom>
          <a:gradFill>
            <a:gsLst>
              <a:gs pos="0">
                <a:srgbClr val="C34B1B">
                  <a:alpha val="62000"/>
                </a:srgbClr>
              </a:gs>
              <a:gs pos="100000">
                <a:srgbClr val="E7893F"/>
              </a:gs>
            </a:gsLst>
          </a:gradFill>
          <a:ln w="12700">
            <a:solidFill>
              <a:schemeClr val="accent6"/>
            </a:solidFill>
            <a:headEnd type="none" w="med" len="med"/>
            <a:tailEnd type="none" w="med" len="med"/>
          </a:ln>
          <a:effectLst>
            <a:outerShdw blurRad="50800" dist="38100" dir="5400000" algn="t" rotWithShape="0">
              <a:schemeClr val="bg1">
                <a:lumMod val="50000"/>
                <a:lumOff val="50000"/>
                <a:alpha val="40000"/>
              </a:scheme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altLang="zh-CN" sz="1600" b="1" dirty="0" smtClean="0">
                <a:solidFill>
                  <a:srgbClr val="FFFFFF"/>
                </a:solidFill>
              </a:rPr>
              <a:t>Analytics</a:t>
            </a:r>
            <a:endParaRPr lang="en-US" altLang="zh-CN" sz="1600" b="1" dirty="0">
              <a:solidFill>
                <a:srgbClr val="FFFFFF"/>
              </a:solidFill>
            </a:endParaRPr>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4932069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Big Data Frameworks and Characteristics </a:t>
            </a:r>
          </a:p>
        </p:txBody>
      </p:sp>
      <p:graphicFrame>
        <p:nvGraphicFramePr>
          <p:cNvPr id="6" name="Table 5"/>
          <p:cNvGraphicFramePr>
            <a:graphicFrameLocks noGrp="1"/>
          </p:cNvGraphicFramePr>
          <p:nvPr>
            <p:extLst>
              <p:ext uri="{D42A27DB-BD31-4B8C-83A1-F6EECF244321}">
                <p14:modId xmlns="" xmlns:p14="http://schemas.microsoft.com/office/powerpoint/2010/main" xmlns:p="http://schemas.openxmlformats.org/presentationml/2006/main" xmlns:r="http://schemas.openxmlformats.org/officeDocument/2006/relationships" xmlns:a="http://schemas.openxmlformats.org/drawingml/2006/main" val="2129670565"/>
              </p:ext>
            </p:extLst>
          </p:nvPr>
        </p:nvGraphicFramePr>
        <p:xfrm>
          <a:off x="152400" y="762000"/>
          <a:ext cx="8763002" cy="5334000"/>
        </p:xfrm>
        <a:graphic>
          <a:graphicData uri="http://schemas.openxmlformats.org/drawingml/2006/table">
            <a:tbl>
              <a:tblPr firstRow="1" bandRow="1">
                <a:tableStyleId>{3C2FFA5D-87B4-456A-9821-1D502468CF0F}</a:tableStyleId>
              </a:tblPr>
              <a:tblGrid>
                <a:gridCol w="2744651"/>
                <a:gridCol w="1464642"/>
                <a:gridCol w="1517903"/>
                <a:gridCol w="1517903"/>
                <a:gridCol w="1517903"/>
              </a:tblGrid>
              <a:tr h="889000">
                <a:tc>
                  <a:txBody>
                    <a:bodyPr/>
                    <a:lstStyle/>
                    <a:p>
                      <a:r>
                        <a:rPr lang="en-US"/>
                        <a:t>Framework</a:t>
                      </a:r>
                    </a:p>
                  </a:txBody>
                  <a:tcPr/>
                </a:tc>
                <a:tc>
                  <a:txBody>
                    <a:bodyPr/>
                    <a:lstStyle/>
                    <a:p>
                      <a:r>
                        <a:rPr lang="en-US"/>
                        <a:t>Scale of data</a:t>
                      </a:r>
                    </a:p>
                  </a:txBody>
                  <a:tcPr/>
                </a:tc>
                <a:tc>
                  <a:txBody>
                    <a:bodyPr/>
                    <a:lstStyle/>
                    <a:p>
                      <a:r>
                        <a:rPr lang="en-US"/>
                        <a:t>Scale of Cluster</a:t>
                      </a:r>
                    </a:p>
                  </a:txBody>
                  <a:tcPr/>
                </a:tc>
                <a:tc>
                  <a:txBody>
                    <a:bodyPr/>
                    <a:lstStyle/>
                    <a:p>
                      <a:r>
                        <a:rPr lang="en-US"/>
                        <a:t>Computable Data?</a:t>
                      </a:r>
                    </a:p>
                  </a:txBody>
                  <a:tcPr/>
                </a:tc>
                <a:tc>
                  <a:txBody>
                    <a:bodyPr/>
                    <a:lstStyle/>
                    <a:p>
                      <a:r>
                        <a:rPr lang="en-US"/>
                        <a:t>Local</a:t>
                      </a:r>
                      <a:r>
                        <a:rPr lang="en-US" baseline="0"/>
                        <a:t> Disks?</a:t>
                      </a:r>
                      <a:endParaRPr lang="en-US"/>
                    </a:p>
                  </a:txBody>
                  <a:tcPr/>
                </a:tc>
              </a:tr>
              <a:tr h="889000">
                <a:tc>
                  <a:txBody>
                    <a:bodyPr/>
                    <a:lstStyle/>
                    <a:p>
                      <a:r>
                        <a:rPr lang="en-US" sz="1400" b="1"/>
                        <a:t>File</a:t>
                      </a:r>
                      <a:r>
                        <a:rPr lang="en-US" sz="1400" b="1" baseline="0"/>
                        <a:t> System:</a:t>
                      </a:r>
                    </a:p>
                    <a:p>
                      <a:r>
                        <a:rPr lang="en-US"/>
                        <a:t>Gluster, Isilon, etc,…</a:t>
                      </a:r>
                    </a:p>
                  </a:txBody>
                  <a:tcPr/>
                </a:tc>
                <a:tc>
                  <a:txBody>
                    <a:bodyPr/>
                    <a:lstStyle/>
                    <a:p>
                      <a:r>
                        <a:rPr lang="en-US" sz="1600"/>
                        <a:t>10s</a:t>
                      </a:r>
                      <a:r>
                        <a:rPr lang="en-US" sz="1600" baseline="0"/>
                        <a:t> PB</a:t>
                      </a:r>
                      <a:endParaRPr lang="en-US" sz="1600"/>
                    </a:p>
                  </a:txBody>
                  <a:tcPr/>
                </a:tc>
                <a:tc>
                  <a:txBody>
                    <a:bodyPr/>
                    <a:lstStyle/>
                    <a:p>
                      <a:r>
                        <a:rPr lang="en-US" sz="1600"/>
                        <a:t>100s</a:t>
                      </a:r>
                    </a:p>
                  </a:txBody>
                  <a:tcPr/>
                </a:tc>
                <a:tc>
                  <a:txBody>
                    <a:bodyPr/>
                    <a:lstStyle/>
                    <a:p>
                      <a:r>
                        <a:rPr lang="en-US" sz="1600"/>
                        <a:t>No</a:t>
                      </a:r>
                    </a:p>
                  </a:txBody>
                  <a:tcPr/>
                </a:tc>
                <a:tc>
                  <a:txBody>
                    <a:bodyPr/>
                    <a:lstStyle/>
                    <a:p>
                      <a:r>
                        <a:rPr lang="en-US" sz="1600"/>
                        <a:t>Yes, for cost</a:t>
                      </a:r>
                    </a:p>
                  </a:txBody>
                  <a:tcPr/>
                </a:tc>
              </a:tr>
              <a:tr h="889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a:t>Map-reduce:</a:t>
                      </a:r>
                    </a:p>
                    <a:p>
                      <a:pPr marL="0" marR="0" indent="0" algn="l" defTabSz="914400" rtl="0" eaLnBrk="1" fontAlgn="auto" latinLnBrk="0" hangingPunct="1">
                        <a:lnSpc>
                          <a:spcPct val="100000"/>
                        </a:lnSpc>
                        <a:spcBef>
                          <a:spcPts val="0"/>
                        </a:spcBef>
                        <a:spcAft>
                          <a:spcPts val="0"/>
                        </a:spcAft>
                        <a:buClrTx/>
                        <a:buSzTx/>
                        <a:buFontTx/>
                        <a:buNone/>
                        <a:tabLst/>
                        <a:defRPr/>
                      </a:pPr>
                      <a:r>
                        <a:rPr lang="en-US"/>
                        <a:t>Hadoop</a:t>
                      </a:r>
                    </a:p>
                    <a:p>
                      <a:endParaRPr lang="en-US"/>
                    </a:p>
                  </a:txBody>
                  <a:tcPr/>
                </a:tc>
                <a:tc>
                  <a:txBody>
                    <a:bodyPr/>
                    <a:lstStyle/>
                    <a:p>
                      <a:r>
                        <a:rPr lang="en-US" sz="1600"/>
                        <a:t>100s PB</a:t>
                      </a:r>
                    </a:p>
                  </a:txBody>
                  <a:tcPr/>
                </a:tc>
                <a:tc>
                  <a:txBody>
                    <a:bodyPr/>
                    <a:lstStyle/>
                    <a:p>
                      <a:r>
                        <a:rPr lang="en-US" sz="1600"/>
                        <a:t>1,000s</a:t>
                      </a:r>
                    </a:p>
                  </a:txBody>
                  <a:tcPr/>
                </a:tc>
                <a:tc>
                  <a:txBody>
                    <a:bodyPr/>
                    <a:lstStyle/>
                    <a:p>
                      <a:r>
                        <a:rPr lang="en-US" sz="1600"/>
                        <a:t>Yes</a:t>
                      </a:r>
                    </a:p>
                  </a:txBody>
                  <a:tcPr/>
                </a:tc>
                <a:tc>
                  <a:txBody>
                    <a:bodyPr/>
                    <a:lstStyle/>
                    <a:p>
                      <a:r>
                        <a:rPr lang="en-US" sz="1600"/>
                        <a:t>Yes, for cost and bandwidth</a:t>
                      </a:r>
                    </a:p>
                  </a:txBody>
                  <a:tcPr/>
                </a:tc>
              </a:tr>
              <a:tr h="889000">
                <a:tc>
                  <a:txBody>
                    <a:bodyPr/>
                    <a:lstStyle/>
                    <a:p>
                      <a:r>
                        <a:rPr lang="en-US" sz="1400" b="1"/>
                        <a:t>Big-SQL:</a:t>
                      </a:r>
                    </a:p>
                    <a:p>
                      <a:r>
                        <a:rPr lang="en-US"/>
                        <a:t>Greenplum, Aster Data, Netezza, …</a:t>
                      </a:r>
                    </a:p>
                  </a:txBody>
                  <a:tcPr/>
                </a:tc>
                <a:tc>
                  <a:txBody>
                    <a:bodyPr/>
                    <a:lstStyle/>
                    <a:p>
                      <a:r>
                        <a:rPr lang="en-US" sz="1600"/>
                        <a:t>PB’s</a:t>
                      </a:r>
                    </a:p>
                  </a:txBody>
                  <a:tcPr/>
                </a:tc>
                <a:tc>
                  <a:txBody>
                    <a:bodyPr/>
                    <a:lstStyle/>
                    <a:p>
                      <a:r>
                        <a:rPr lang="en-US" sz="1600"/>
                        <a:t>100s</a:t>
                      </a:r>
                    </a:p>
                  </a:txBody>
                  <a:tcPr/>
                </a:tc>
                <a:tc>
                  <a:txBody>
                    <a:bodyPr/>
                    <a:lstStyle/>
                    <a:p>
                      <a:r>
                        <a:rPr lang="en-US" sz="1600"/>
                        <a:t>No</a:t>
                      </a:r>
                    </a:p>
                  </a:txBody>
                  <a:tcPr/>
                </a:tc>
                <a:tc>
                  <a:txBody>
                    <a:bodyPr/>
                    <a:lstStyle/>
                    <a:p>
                      <a:r>
                        <a:rPr lang="en-US" sz="1600"/>
                        <a:t>Yes, for cost and bandwidth</a:t>
                      </a:r>
                    </a:p>
                  </a:txBody>
                  <a:tcPr/>
                </a:tc>
              </a:tr>
              <a:tr h="889000">
                <a:tc>
                  <a:txBody>
                    <a:bodyPr/>
                    <a:lstStyle/>
                    <a:p>
                      <a:r>
                        <a:rPr lang="en-US" sz="1400" b="1"/>
                        <a:t>No-SQL:</a:t>
                      </a:r>
                    </a:p>
                    <a:p>
                      <a:r>
                        <a:rPr lang="en-US"/>
                        <a:t>Cassandra, hBase, …</a:t>
                      </a:r>
                    </a:p>
                  </a:txBody>
                  <a:tcPr/>
                </a:tc>
                <a:tc>
                  <a:txBody>
                    <a:bodyPr/>
                    <a:lstStyle/>
                    <a:p>
                      <a:r>
                        <a:rPr lang="en-US" sz="1600"/>
                        <a:t>Trilions</a:t>
                      </a:r>
                    </a:p>
                    <a:p>
                      <a:r>
                        <a:rPr lang="en-US" sz="1600"/>
                        <a:t>Of rows</a:t>
                      </a:r>
                    </a:p>
                  </a:txBody>
                  <a:tcPr/>
                </a:tc>
                <a:tc>
                  <a:txBody>
                    <a:bodyPr/>
                    <a:lstStyle/>
                    <a:p>
                      <a:r>
                        <a:rPr lang="en-US" sz="1600"/>
                        <a:t>100s</a:t>
                      </a:r>
                    </a:p>
                  </a:txBody>
                  <a:tcPr/>
                </a:tc>
                <a:tc>
                  <a:txBody>
                    <a:bodyPr/>
                    <a:lstStyle/>
                    <a:p>
                      <a:r>
                        <a:rPr lang="en-US" sz="1600"/>
                        <a:t>Future</a:t>
                      </a:r>
                    </a:p>
                  </a:txBody>
                  <a:tcPr/>
                </a:tc>
                <a:tc>
                  <a:txBody>
                    <a:bodyPr/>
                    <a:lstStyle/>
                    <a:p>
                      <a:r>
                        <a:rPr lang="en-US" sz="1600"/>
                        <a:t>Yes, for cost and availability</a:t>
                      </a:r>
                    </a:p>
                  </a:txBody>
                  <a:tcPr/>
                </a:tc>
              </a:tr>
              <a:tr h="889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a:t>In-Memory:</a:t>
                      </a:r>
                    </a:p>
                    <a:p>
                      <a:pPr marL="0" marR="0" indent="0" algn="l" defTabSz="914400" rtl="0" eaLnBrk="1" fontAlgn="auto" latinLnBrk="0" hangingPunct="1">
                        <a:lnSpc>
                          <a:spcPct val="100000"/>
                        </a:lnSpc>
                        <a:spcBef>
                          <a:spcPts val="0"/>
                        </a:spcBef>
                        <a:spcAft>
                          <a:spcPts val="0"/>
                        </a:spcAft>
                        <a:buClrTx/>
                        <a:buSzTx/>
                        <a:buFontTx/>
                        <a:buNone/>
                        <a:tabLst/>
                        <a:defRPr/>
                      </a:pPr>
                      <a:r>
                        <a:rPr lang="en-US"/>
                        <a:t>Redis, Gemfire, Membase, …</a:t>
                      </a:r>
                    </a:p>
                  </a:txBody>
                  <a:tcPr/>
                </a:tc>
                <a:tc>
                  <a:txBody>
                    <a:bodyPr/>
                    <a:lstStyle/>
                    <a:p>
                      <a:r>
                        <a:rPr lang="en-US" sz="1600"/>
                        <a:t>Billions of rows</a:t>
                      </a:r>
                    </a:p>
                  </a:txBody>
                  <a:tcPr/>
                </a:tc>
                <a:tc>
                  <a:txBody>
                    <a:bodyPr/>
                    <a:lstStyle/>
                    <a:p>
                      <a:r>
                        <a:rPr lang="en-US" sz="1600"/>
                        <a:t>10s-100s</a:t>
                      </a:r>
                    </a:p>
                  </a:txBody>
                  <a:tcPr/>
                </a:tc>
                <a:tc>
                  <a:txBody>
                    <a:bodyPr/>
                    <a:lstStyle/>
                    <a:p>
                      <a:r>
                        <a:rPr lang="en-US" sz="1600"/>
                        <a:t>Hybrid Possible</a:t>
                      </a:r>
                    </a:p>
                  </a:txBody>
                  <a:tcPr/>
                </a:tc>
                <a:tc>
                  <a:txBody>
                    <a:bodyPr/>
                    <a:lstStyle/>
                    <a:p>
                      <a:r>
                        <a:rPr lang="en-US" sz="1600"/>
                        <a:t>Primarily</a:t>
                      </a:r>
                      <a:r>
                        <a:rPr lang="en-US" sz="1600" baseline="0"/>
                        <a:t> Memory</a:t>
                      </a:r>
                      <a:endParaRPr lang="en-US" sz="1600"/>
                    </a:p>
                  </a:txBody>
                  <a:tcPr/>
                </a:tc>
              </a:tr>
            </a:tbl>
          </a:graphicData>
        </a:graphic>
      </p:graphicFrame>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805663117"/>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VMware Non-Confidential">
  <a:themeElements>
    <a:clrScheme name="VMware Custom">
      <a:dk1>
        <a:srgbClr val="333333"/>
      </a:dk1>
      <a:lt1>
        <a:srgbClr val="FFFFFF"/>
      </a:lt1>
      <a:dk2>
        <a:srgbClr val="4D4D4D"/>
      </a:dk2>
      <a:lt2>
        <a:srgbClr val="C0C0C0"/>
      </a:lt2>
      <a:accent1>
        <a:srgbClr val="0095D3"/>
      </a:accent1>
      <a:accent2>
        <a:srgbClr val="89CBDF"/>
      </a:accent2>
      <a:accent3>
        <a:srgbClr val="003D79"/>
      </a:accent3>
      <a:accent4>
        <a:srgbClr val="6DB33F"/>
      </a:accent4>
      <a:accent5>
        <a:srgbClr val="F8981D"/>
      </a:accent5>
      <a:accent6>
        <a:srgbClr val="D9541E"/>
      </a:accent6>
      <a:hlink>
        <a:srgbClr val="0095D3"/>
      </a:hlink>
      <a:folHlink>
        <a:srgbClr val="89CBDF"/>
      </a:folHlink>
    </a:clrScheme>
    <a:fontScheme name="VMware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a:solidFill>
            <a:schemeClr val="accent3"/>
          </a:solidFill>
          <a:round/>
          <a:headEnd/>
          <a:tailEnd/>
        </a:ln>
      </a:spPr>
      <a:bodyPr wrap="none" lIns="0" tIns="0" rIns="0" bIns="0" rtlCol="0" anchor="ctr"/>
      <a:lstStyle>
        <a:defPPr marL="0" marR="0" indent="0" algn="ctr" defTabSz="914400" eaLnBrk="1" latinLnBrk="0" hangingPunct="1">
          <a:lnSpc>
            <a:spcPct val="100000"/>
          </a:lnSpc>
          <a:buClrTx/>
          <a:buSzTx/>
          <a:buFontTx/>
          <a:buNone/>
          <a:tabLst/>
          <a:defRPr sz="1800" dirty="0" err="1" smtClean="0">
            <a:solidFill>
              <a:srgbClr val="FFFFFF"/>
            </a:solidFill>
          </a:defRPr>
        </a:defPPr>
      </a:lstStyle>
    </a:spDef>
    <a:lnDef>
      <a:spPr bwMode="auto">
        <a:xfrm>
          <a:off x="0" y="0"/>
          <a:ext cx="1" cy="1"/>
        </a:xfrm>
        <a:custGeom>
          <a:avLst/>
          <a:gdLst/>
          <a:ahLst/>
          <a:cxnLst/>
          <a:rect l="0" t="0" r="0" b="0"/>
          <a:pathLst/>
        </a:custGeom>
        <a:solidFill>
          <a:srgbClr val="0095D3"/>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40000"/>
          </a:spcAft>
          <a:buClrTx/>
          <a:buSzTx/>
          <a:buFontTx/>
          <a:buNone/>
          <a:tabLst/>
          <a:defRPr kumimoji="0" lang="en-US" sz="2400" b="0" i="0" u="none" strike="noStrike" cap="none" normalizeH="0" baseline="0" smtClean="0">
            <a:ln>
              <a:noFill/>
            </a:ln>
            <a:solidFill>
              <a:srgbClr val="0095D3"/>
            </a:solidFill>
            <a:effectLst/>
            <a:latin typeface="Arial" charset="0"/>
            <a:ea typeface="ＭＳ Ｐゴシック" pitchFamily="34" charset="-128"/>
          </a:defRPr>
        </a:defPPr>
      </a:lstStyle>
    </a:lnDef>
    <a:txDef>
      <a:spPr>
        <a:noFill/>
      </a:spPr>
      <a:bodyPr wrap="square" rtlCol="0">
        <a:spAutoFit/>
      </a:bodyPr>
      <a:lstStyle>
        <a:defPPr algn="l">
          <a:defRPr sz="2000" dirty="0" err="1" smtClean="0">
            <a:solidFill>
              <a:srgbClr val="333333"/>
            </a:solidFill>
            <a:latin typeface="+mn-lt"/>
            <a:ea typeface="+mn-ea"/>
          </a:defRPr>
        </a:defPPr>
      </a:lstStyle>
    </a:txDef>
  </a:objectDefaults>
  <a:extraClrSchemeLst>
    <a:extraClrScheme>
      <a:clrScheme name="VMwar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VMware Confidential">
  <a:themeElements>
    <a:clrScheme name="VMware Custom">
      <a:dk1>
        <a:srgbClr val="333333"/>
      </a:dk1>
      <a:lt1>
        <a:srgbClr val="FFFFFF"/>
      </a:lt1>
      <a:dk2>
        <a:srgbClr val="4D4D4D"/>
      </a:dk2>
      <a:lt2>
        <a:srgbClr val="C0C0C0"/>
      </a:lt2>
      <a:accent1>
        <a:srgbClr val="0095D3"/>
      </a:accent1>
      <a:accent2>
        <a:srgbClr val="89CBDF"/>
      </a:accent2>
      <a:accent3>
        <a:srgbClr val="003D79"/>
      </a:accent3>
      <a:accent4>
        <a:srgbClr val="6DB33F"/>
      </a:accent4>
      <a:accent5>
        <a:srgbClr val="F8981D"/>
      </a:accent5>
      <a:accent6>
        <a:srgbClr val="D9541E"/>
      </a:accent6>
      <a:hlink>
        <a:srgbClr val="0095D3"/>
      </a:hlink>
      <a:folHlink>
        <a:srgbClr val="89CBDF"/>
      </a:folHlink>
    </a:clrScheme>
    <a:fontScheme name="VMware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9050">
          <a:solidFill>
            <a:schemeClr val="accent3"/>
          </a:solidFill>
          <a:round/>
          <a:headEnd/>
          <a:tailEnd/>
        </a:ln>
      </a:spPr>
      <a:bodyPr wrap="none" lIns="0" tIns="0" rIns="0" bIns="0" rtlCol="0" anchor="ctr"/>
      <a:lstStyle>
        <a:defPPr marL="0" marR="0" indent="0" algn="ctr" defTabSz="914400" eaLnBrk="1" latinLnBrk="0" hangingPunct="1">
          <a:lnSpc>
            <a:spcPct val="100000"/>
          </a:lnSpc>
          <a:buClrTx/>
          <a:buSzTx/>
          <a:buFontTx/>
          <a:buNone/>
          <a:tabLst/>
          <a:defRPr sz="1800" dirty="0" err="1" smtClean="0">
            <a:solidFill>
              <a:srgbClr val="FFFFFF"/>
            </a:solidFill>
          </a:defRPr>
        </a:defPPr>
      </a:lstStyle>
    </a:spDef>
    <a:lnDef>
      <a:spPr bwMode="auto">
        <a:solidFill>
          <a:srgbClr val="0095D3"/>
        </a:solidFill>
        <a:ln w="19050" cap="flat" cmpd="sng" algn="ctr">
          <a:solidFill>
            <a:schemeClr val="tx1"/>
          </a:solidFill>
          <a:prstDash val="solid"/>
          <a:round/>
          <a:headEnd type="none" w="med" len="med"/>
          <a:tailEnd type="none" w="med" len="med"/>
        </a:ln>
        <a:effectLst/>
      </a:spPr>
      <a:bodyPr/>
      <a:lstStyle/>
    </a:lnDef>
    <a:txDef>
      <a:spPr>
        <a:noFill/>
      </a:spPr>
      <a:bodyPr wrap="square" rtlCol="0">
        <a:spAutoFit/>
      </a:bodyPr>
      <a:lstStyle>
        <a:defPPr algn="l">
          <a:defRPr sz="2000" dirty="0" err="1" smtClean="0">
            <a:solidFill>
              <a:srgbClr val="333333"/>
            </a:solidFill>
            <a:latin typeface="+mn-lt"/>
            <a:ea typeface="+mn-ea"/>
          </a:defRPr>
        </a:defPPr>
      </a:lstStyle>
    </a:txDef>
  </a:objectDefaults>
  <a:extraClrSchemeLst>
    <a:extraClrScheme>
      <a:clrScheme name="VMwar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Hadoop and VMware</Template>
  <TotalTime>21248</TotalTime>
  <Words>1620</Words>
  <Application>Microsoft Macintosh PowerPoint</Application>
  <PresentationFormat>On-screen Show (4:3)</PresentationFormat>
  <Paragraphs>399</Paragraphs>
  <Slides>25</Slides>
  <Notes>7</Notes>
  <HiddenSlides>0</HiddenSlides>
  <MMClips>0</MMClips>
  <ScaleCrop>false</ScaleCrop>
  <HeadingPairs>
    <vt:vector size="6" baseType="variant">
      <vt:variant>
        <vt:lpstr>Design Template</vt:lpstr>
      </vt:variant>
      <vt:variant>
        <vt:i4>2</vt:i4>
      </vt:variant>
      <vt:variant>
        <vt:lpstr>Embedded OLE Servers</vt:lpstr>
      </vt:variant>
      <vt:variant>
        <vt:i4>1</vt:i4>
      </vt:variant>
      <vt:variant>
        <vt:lpstr>Slide Titles</vt:lpstr>
      </vt:variant>
      <vt:variant>
        <vt:i4>25</vt:i4>
      </vt:variant>
    </vt:vector>
  </HeadingPairs>
  <TitlesOfParts>
    <vt:vector size="28" baseType="lpstr">
      <vt:lpstr>VMware Non-Confidential</vt:lpstr>
      <vt:lpstr>VMware Confidential</vt:lpstr>
      <vt:lpstr>Worksheet</vt:lpstr>
      <vt:lpstr>Architecting Virtualized Infrastructure for Big Data</vt:lpstr>
      <vt:lpstr>Cloud: Big Shifts in Simplification and Optimization</vt:lpstr>
      <vt:lpstr>Infrastructure, Apps and now Data…</vt:lpstr>
      <vt:lpstr>Trend 1/3: New Data Growing at 60% Y/Y</vt:lpstr>
      <vt:lpstr>Data Growth in the Enterprise</vt:lpstr>
      <vt:lpstr>Trend 2/3: Big Data – Driven by Real-World Benefit</vt:lpstr>
      <vt:lpstr>Trend 3/3: Value from Data Exceeds Hardware Cost</vt:lpstr>
      <vt:lpstr>A Holistic View of a Big Data System: </vt:lpstr>
      <vt:lpstr>Big Data Frameworks and Characteristics </vt:lpstr>
      <vt:lpstr>The Unified Analytics Cloud Platform</vt:lpstr>
      <vt:lpstr>Unifying the Big Data Platform using Virtualization</vt:lpstr>
      <vt:lpstr>A Unified Analytics Cloud Significantly Simplifies</vt:lpstr>
      <vt:lpstr>Use Local Disk where it’s Needed</vt:lpstr>
      <vt:lpstr>VMware is Commited to the Best Virtual platform for Hadoop</vt:lpstr>
      <vt:lpstr>Extend Virtual Storage Architecture to Include Local Disk</vt:lpstr>
      <vt:lpstr>Performance Analysis of Big Data (Hadoop) on Virtualization</vt:lpstr>
      <vt:lpstr>Simplify Hetrogeneous Data Management via Data PaaS</vt:lpstr>
      <vt:lpstr>vFabric Data Director Powers Database-as-a-Service</vt:lpstr>
      <vt:lpstr>Data Systems: Databases, file systems</vt:lpstr>
      <vt:lpstr>Technology: Databases and Data Stores for Big Data</vt:lpstr>
      <vt:lpstr>Simplified Developer Experience through PaaS</vt:lpstr>
      <vt:lpstr>Spring Big Data Integrations</vt:lpstr>
      <vt:lpstr>The Unified Analytics Cloud Platform</vt:lpstr>
      <vt:lpstr>Summary</vt:lpstr>
      <vt:lpstr>References</vt:lpstr>
    </vt:vector>
  </TitlesOfParts>
  <Company>VMWare,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Hadoop and VMware</dc:title>
  <dc:creator>Devaki Kulkarni</dc:creator>
  <cp:lastModifiedBy>Sophia DeMartini</cp:lastModifiedBy>
  <cp:revision>836</cp:revision>
  <dcterms:created xsi:type="dcterms:W3CDTF">2012-02-29T22:34:46Z</dcterms:created>
  <dcterms:modified xsi:type="dcterms:W3CDTF">2012-02-29T22:35:14Z</dcterms:modified>
</cp:coreProperties>
</file>